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9" r:id="rId5"/>
    <p:sldId id="271" r:id="rId6"/>
    <p:sldId id="270" r:id="rId7"/>
    <p:sldId id="274" r:id="rId8"/>
    <p:sldId id="275" r:id="rId9"/>
    <p:sldId id="272" r:id="rId10"/>
    <p:sldId id="278" r:id="rId11"/>
    <p:sldId id="259" r:id="rId12"/>
    <p:sldId id="260" r:id="rId13"/>
    <p:sldId id="273" r:id="rId14"/>
    <p:sldId id="267" r:id="rId15"/>
    <p:sldId id="262" r:id="rId16"/>
    <p:sldId id="277" r:id="rId17"/>
    <p:sldId id="265" r:id="rId18"/>
    <p:sldId id="263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94"/>
    <p:restoredTop sz="94707"/>
  </p:normalViewPr>
  <p:slideViewPr>
    <p:cSldViewPr snapToGrid="0" snapToObjects="1">
      <p:cViewPr varScale="1">
        <p:scale>
          <a:sx n="75" d="100"/>
          <a:sy n="75" d="100"/>
        </p:scale>
        <p:origin x="176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9B07-49DF-3240-B9EA-1F20BF5A2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35594-64BC-004D-BE8F-F451F6861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0489F-5A90-1948-AC5F-D08E635B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6E172-1EF5-F848-9154-4C980462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1E70B-BC3D-4C4D-B611-C0082C7F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4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319B-B262-EC43-9EFF-4332BA5E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9954D-8E0E-F042-A3BE-0B1BAD4B3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35608-3EE6-2040-A4D9-269A16935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5488C-E257-8942-B76A-8A31D11AC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9F4F2-2125-0141-B5B7-69C807A3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584C27-F7B9-CF41-AB39-C4BE1DC29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DE6EB-972D-884E-A57E-6E12EFE4F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DCBCA-D384-1840-AF54-D5AB123E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95645-72F6-5748-8808-93999BC0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F7CA4-BB34-BB43-A773-8B7584DA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4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0370-896C-E046-BA0B-AF13E804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7C87D-0EC5-114B-9FC6-1B13A49BC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1198A-CB6B-3449-84A8-191910D0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F6E9-110D-1F48-A735-2BE143DE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15E6D-C6D7-9B4A-A61B-B64734F0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308F-26E7-5D4A-96F0-19ADA127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E4276-7DAE-F649-99D3-37B73362D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5139E-8ACB-A44A-B536-F1F08058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3177C-930C-1D45-A689-110FEB18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7D466-2833-D64C-9879-E9364D7A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0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75C82-8EC3-504D-AD00-7B72BABC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84A51-A274-2948-A6F5-A6389CF8D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AE6D9-341D-5644-94C4-90E572799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D5C91-1386-304C-844B-22D289FB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00445-5673-9D4E-9EFC-2EA07F0FC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DA63F-D965-4240-8950-64DE5B48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E67E-531F-4F4A-AC2B-0FEB7B4B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EB850-81E8-BC42-8279-78452418B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ED21A-48C0-6940-958A-77AED630F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C73DE-8B9E-CB44-B408-4A929F4C4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ACBDB4-A30F-EA43-B710-B85B5260A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E5AF0-5990-2140-940D-232657D7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244B4-A5E7-8949-9321-4D14F9B6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188E7-BC1B-E14C-AE38-22165148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8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9C471-F760-D74E-B799-7D43B7D0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F6CAB-BF5E-DF4F-81F0-90BECB46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72C10-33DD-9447-8E6E-3F60779DE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736AE-47E2-2145-8C7D-9EA8B02D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8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D93A0-4D4D-A14E-A9FC-D7A37D73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3CB5B-B9DD-4447-AB02-E972C41C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6F1B5-30DA-3C4F-B69A-DD836369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6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D5C7-DF02-1C45-878A-89B0CCEE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D65B-6237-574A-810B-B2BAF94F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37C39-ED60-F54F-AE85-61528B04D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4448C-5C0E-7441-9C99-C5A80983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F4245-4D92-F94F-A0BB-05E80BB2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E654D-9406-BB4A-897A-3CBA72C8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823D-5A68-DD46-843D-9DE2EF306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C919F-AD51-3D4C-9532-3588CB4A3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0E1D1-A7D2-354C-AB00-C868A4806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A94EA-B184-F74E-8869-EC79F473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A9C6A-7017-6343-95D2-9619E43A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D0B11-77D2-5349-89BF-31D73CCA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8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AC97F7-0A22-1645-98EE-E6E229C5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F8FBD-761C-F94E-AB7E-9D2A29CDB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93D50-1B70-FD4D-992B-F896BF4E3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95DC3-79AB-F544-81BC-6907035E3686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8918D-5F1D-9440-AA0F-04A4142CE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EF82-52B0-4D4F-B48E-7F3F0A8A6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4DA28-B1DB-234C-99DD-7F14F162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3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.jp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F344-AC67-D045-923B-1593AFC25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4781" y="10028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Language-Based Image Editing with Recurrent Attentive Models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4492CB-A674-F248-8789-C80E22ECE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474" y="2751426"/>
            <a:ext cx="10935478" cy="1992086"/>
          </a:xfrm>
        </p:spPr>
        <p:txBody>
          <a:bodyPr/>
          <a:lstStyle/>
          <a:p>
            <a:r>
              <a:rPr lang="en-US" sz="2800" b="1" dirty="0"/>
              <a:t>Jianbo Chen</a:t>
            </a:r>
            <a:r>
              <a:rPr lang="zh-CN" altLang="en-US" sz="2800" dirty="0"/>
              <a:t>*</a:t>
            </a:r>
            <a:r>
              <a:rPr lang="en-US" sz="2800" dirty="0"/>
              <a:t>, </a:t>
            </a:r>
            <a:r>
              <a:rPr lang="en-US" sz="2800" dirty="0" err="1"/>
              <a:t>Yelong</a:t>
            </a:r>
            <a:r>
              <a:rPr lang="en-US" sz="2800" dirty="0"/>
              <a:t> Shen</a:t>
            </a:r>
            <a:r>
              <a:rPr lang="en-US" altLang="zh-CN" sz="2800" baseline="30000" dirty="0"/>
              <a:t>†</a:t>
            </a:r>
            <a:r>
              <a:rPr lang="en-US" sz="2800" dirty="0"/>
              <a:t>, </a:t>
            </a:r>
            <a:r>
              <a:rPr lang="en-US" sz="2800" dirty="0" err="1"/>
              <a:t>Jianfeng</a:t>
            </a:r>
            <a:r>
              <a:rPr lang="en-US" sz="2800" dirty="0"/>
              <a:t> Gao</a:t>
            </a:r>
            <a:r>
              <a:rPr lang="en-US" altLang="zh-CN" sz="2800" baseline="30000" dirty="0"/>
              <a:t>†</a:t>
            </a:r>
            <a:r>
              <a:rPr lang="en-US" sz="2800" dirty="0"/>
              <a:t>, </a:t>
            </a:r>
            <a:r>
              <a:rPr lang="en-US" sz="2800" dirty="0" err="1"/>
              <a:t>Jingjing</a:t>
            </a:r>
            <a:r>
              <a:rPr lang="en-US" sz="2800" dirty="0"/>
              <a:t> Liu</a:t>
            </a:r>
            <a:r>
              <a:rPr lang="en-US" altLang="zh-CN" sz="2800" baseline="30000" dirty="0"/>
              <a:t>†</a:t>
            </a:r>
            <a:r>
              <a:rPr lang="en-US" sz="2800" dirty="0"/>
              <a:t>, </a:t>
            </a:r>
            <a:r>
              <a:rPr lang="en-US" sz="2800" dirty="0" err="1"/>
              <a:t>Xiaodong</a:t>
            </a:r>
            <a:r>
              <a:rPr lang="en-US" sz="2800" dirty="0"/>
              <a:t> Liu</a:t>
            </a:r>
            <a:r>
              <a:rPr lang="en-US" altLang="zh-CN" sz="2800" baseline="30000" dirty="0"/>
              <a:t>†</a:t>
            </a:r>
          </a:p>
          <a:p>
            <a:r>
              <a:rPr lang="en-US" altLang="zh-CN" sz="3200" dirty="0"/>
              <a:t>University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California,</a:t>
            </a:r>
            <a:r>
              <a:rPr lang="zh-CN" altLang="en-US" sz="3200" dirty="0"/>
              <a:t> </a:t>
            </a:r>
            <a:r>
              <a:rPr lang="en-US" altLang="zh-CN" sz="3200" dirty="0"/>
              <a:t>Berkeley</a:t>
            </a:r>
            <a:r>
              <a:rPr lang="zh-CN" altLang="en-US" sz="3200" baseline="30000" dirty="0"/>
              <a:t>*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Microsoft</a:t>
            </a:r>
            <a:r>
              <a:rPr lang="zh-CN" altLang="en-US" sz="3200" dirty="0"/>
              <a:t> </a:t>
            </a:r>
            <a:r>
              <a:rPr lang="en-US" altLang="zh-CN" sz="3200" dirty="0"/>
              <a:t>Research</a:t>
            </a:r>
            <a:r>
              <a:rPr lang="en-US" altLang="zh-CN" sz="3200" baseline="30000" dirty="0"/>
              <a:t>†</a:t>
            </a:r>
            <a:r>
              <a:rPr lang="zh-CN" altLang="en-US" sz="3200" dirty="0"/>
              <a:t>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5EAE5-A126-FE4B-BC1D-63D35316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443" y="3936032"/>
            <a:ext cx="1963760" cy="1966912"/>
          </a:xfrm>
          <a:prstGeom prst="rect">
            <a:avLst/>
          </a:prstGeom>
        </p:spPr>
      </p:pic>
      <p:pic>
        <p:nvPicPr>
          <p:cNvPr id="5" name="Picture 15" descr="https://lh6.googleusercontent.com/8-UDkpK-73wVzJVmfDaNGFZislNjbnDJ_dqQD0nILm3_L3G7bhXNQA_uU_dMkzXxRq5MHnk1S4dS94c5fKH9KX8NGGHkXbEtDtDTj1vEFdTZSHAxuRcPdAmqkY7ocDxKIPGbeEb40hw">
            <a:extLst>
              <a:ext uri="{FF2B5EF4-FFF2-40B4-BE49-F238E27FC236}">
                <a16:creationId xmlns:a16="http://schemas.microsoft.com/office/drawing/2014/main" id="{B1362DBD-4373-5B44-931C-450281E19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88" y="3936032"/>
            <a:ext cx="1475184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4.googleusercontent.com/731ZXwa7kekD522lZO0yXF0usupr50YAJehAGv-i2LRV4AeRdOFmU1b-mShMc4IUnszKBmNbWrppLJwMRJpLjhsIuGS3WG70xS0XDf-dS9CkeQAnHu1OEVkHa8mOlqoQWEWHqyGRMqM">
            <a:extLst>
              <a:ext uri="{FF2B5EF4-FFF2-40B4-BE49-F238E27FC236}">
                <a16:creationId xmlns:a16="http://schemas.microsoft.com/office/drawing/2014/main" id="{1860A83B-C775-9749-87E4-B36A10295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11" y="3936032"/>
            <a:ext cx="1966912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4.googleusercontent.com/wmHg23rh1YOLu86csIbJ4cYiQHEh9s_i-Q10H55yY9sHCtcQpDNTjt6Zh4Ba2AbeVhZ10zSuc0RL3-Y8tk_9qMNikj1BSXLIj_qFAVJmGY4uUHJ6HhfycB9cpPNhsbTbjFF0JecpM8o">
            <a:extLst>
              <a:ext uri="{FF2B5EF4-FFF2-40B4-BE49-F238E27FC236}">
                <a16:creationId xmlns:a16="http://schemas.microsoft.com/office/drawing/2014/main" id="{8BEF4F85-4DE3-D348-BA08-55F93042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562" y="3936032"/>
            <a:ext cx="1415084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20737-7FCB-BF41-A335-8CDFBB47E4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78" t="5044" r="22967"/>
          <a:stretch/>
        </p:blipFill>
        <p:spPr>
          <a:xfrm>
            <a:off x="9369844" y="3936032"/>
            <a:ext cx="1662546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5"/>
    </mc:Choice>
    <mc:Fallback xmlns="">
      <p:transition spd="slow" advTm="1922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F1B2B-B959-BC4F-8FC9-8FB94C05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55" y="1188544"/>
            <a:ext cx="10161917" cy="57160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E0E7B-E99A-FF40-9BF9-8171818C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001" y="348741"/>
            <a:ext cx="10515600" cy="1325563"/>
          </a:xfrm>
        </p:spPr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Gumbel</a:t>
            </a:r>
            <a:r>
              <a:rPr lang="zh-CN" altLang="en-US" dirty="0"/>
              <a:t> </a:t>
            </a:r>
            <a:r>
              <a:rPr lang="en-US" altLang="zh-CN" dirty="0"/>
              <a:t>trick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training.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0"/>
    </mc:Choice>
    <mc:Fallback xmlns="">
      <p:transition spd="slow" advTm="551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D43BD-E07F-3D46-9154-8572BCFD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F3B63-7033-1944-B7B4-2AD11A2C2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altLang="zh-CN" sz="3200" dirty="0" err="1"/>
              <a:t>CoSaL</a:t>
            </a:r>
            <a:endParaRPr lang="en-US" altLang="zh-CN" sz="3200" dirty="0"/>
          </a:p>
          <a:p>
            <a:r>
              <a:rPr lang="en-US" sz="3200" dirty="0" err="1"/>
              <a:t>ReferIt</a:t>
            </a:r>
            <a:r>
              <a:rPr lang="zh-CN" altLang="en-US" sz="3200" dirty="0"/>
              <a:t> </a:t>
            </a:r>
            <a:r>
              <a:rPr lang="en-US" altLang="zh-CN" sz="3200" dirty="0"/>
              <a:t>[1]</a:t>
            </a:r>
            <a:r>
              <a:rPr lang="en-US" sz="3200" dirty="0"/>
              <a:t> (Omitted)</a:t>
            </a:r>
          </a:p>
          <a:p>
            <a:r>
              <a:rPr lang="en-US" sz="3200" dirty="0"/>
              <a:t>Oxford</a:t>
            </a:r>
            <a:r>
              <a:rPr lang="en-US" altLang="zh-CN" sz="3200" dirty="0"/>
              <a:t>-</a:t>
            </a:r>
            <a:r>
              <a:rPr lang="en-US" sz="3200" dirty="0"/>
              <a:t>102</a:t>
            </a:r>
            <a:r>
              <a:rPr lang="zh-CN" altLang="en-US" sz="3200" dirty="0"/>
              <a:t> </a:t>
            </a:r>
            <a:r>
              <a:rPr lang="en-US" sz="3200" dirty="0"/>
              <a:t>Flower</a:t>
            </a:r>
            <a:r>
              <a:rPr lang="zh-CN" altLang="en-US" sz="3200" dirty="0"/>
              <a:t> </a:t>
            </a:r>
            <a:r>
              <a:rPr lang="en-US" altLang="zh-CN" sz="3200" dirty="0"/>
              <a:t>[2,</a:t>
            </a:r>
            <a:r>
              <a:rPr lang="zh-CN" altLang="en-US" sz="3200" dirty="0"/>
              <a:t> </a:t>
            </a:r>
            <a:r>
              <a:rPr lang="en-US" altLang="zh-CN" sz="3200" dirty="0"/>
              <a:t>3]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855A0-10DB-A44F-A617-156D2B62F77A}"/>
              </a:ext>
            </a:extLst>
          </p:cNvPr>
          <p:cNvSpPr txBox="1"/>
          <p:nvPr/>
        </p:nvSpPr>
        <p:spPr>
          <a:xfrm>
            <a:off x="985520" y="4557574"/>
            <a:ext cx="10505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[1]</a:t>
            </a:r>
            <a:r>
              <a:rPr lang="zh-CN" altLang="en-US" dirty="0"/>
              <a:t> </a:t>
            </a:r>
            <a:r>
              <a:rPr lang="en-US" dirty="0" err="1"/>
              <a:t>Kazemzadeh</a:t>
            </a:r>
            <a:r>
              <a:rPr lang="en-US" dirty="0"/>
              <a:t>, Sahar, et al. </a:t>
            </a:r>
            <a:r>
              <a:rPr lang="en-US" dirty="0" err="1"/>
              <a:t>Referitgame</a:t>
            </a:r>
            <a:r>
              <a:rPr lang="en-US" dirty="0"/>
              <a:t>: Referring to objects in photographs of natural scenes. </a:t>
            </a:r>
            <a:r>
              <a:rPr lang="en-US" i="1" dirty="0"/>
              <a:t>Proceedings of the 2014 conference on empirical methods in natural language processing (EMNLP)</a:t>
            </a:r>
            <a:r>
              <a:rPr lang="en-US" dirty="0"/>
              <a:t>. 2014.</a:t>
            </a:r>
          </a:p>
          <a:p>
            <a:r>
              <a:rPr lang="en-US" altLang="zh-CN" dirty="0"/>
              <a:t>[2]</a:t>
            </a:r>
            <a:r>
              <a:rPr lang="zh-CN" altLang="en-US" dirty="0"/>
              <a:t> </a:t>
            </a:r>
            <a:r>
              <a:rPr lang="en-US" i="1" dirty="0" err="1"/>
              <a:t>Nilsback</a:t>
            </a:r>
            <a:r>
              <a:rPr lang="en-US" i="1" dirty="0"/>
              <a:t>, M-E. and Zisserman, A.</a:t>
            </a:r>
            <a:r>
              <a:rPr lang="zh-CN" altLang="en-US" i="1" dirty="0"/>
              <a:t> </a:t>
            </a:r>
            <a:r>
              <a:rPr lang="en-US" dirty="0"/>
              <a:t>Automated flower classification over a large number of classes</a:t>
            </a:r>
            <a:br>
              <a:rPr lang="en-US" dirty="0"/>
            </a:br>
            <a:r>
              <a:rPr lang="en-US" i="1" dirty="0"/>
              <a:t>Proceedings of the Indian Conference on Computer Vision, Graphics and Image Processing</a:t>
            </a:r>
            <a:r>
              <a:rPr lang="en-US" altLang="zh-CN" i="1" dirty="0"/>
              <a:t>.</a:t>
            </a:r>
            <a:r>
              <a:rPr lang="en-US" i="1" dirty="0"/>
              <a:t> </a:t>
            </a:r>
            <a:r>
              <a:rPr lang="en-US" altLang="zh-CN" dirty="0"/>
              <a:t>2008.</a:t>
            </a:r>
            <a:endParaRPr lang="en-US" dirty="0"/>
          </a:p>
          <a:p>
            <a:r>
              <a:rPr lang="en-US" altLang="zh-CN" dirty="0"/>
              <a:t>[3]</a:t>
            </a:r>
            <a:r>
              <a:rPr lang="zh-CN" altLang="en-US" dirty="0"/>
              <a:t> </a:t>
            </a:r>
            <a:r>
              <a:rPr lang="en-US" dirty="0"/>
              <a:t>Reed, Scott, et al. Generative Adversarial Text to Image Synthesis. </a:t>
            </a:r>
            <a:r>
              <a:rPr lang="en-US" i="1" dirty="0"/>
              <a:t>International Conference on Machine Learning</a:t>
            </a:r>
            <a:r>
              <a:rPr lang="zh-CN" altLang="en-US" i="1" dirty="0"/>
              <a:t> </a:t>
            </a:r>
            <a:r>
              <a:rPr lang="en-US" altLang="zh-CN" i="1" dirty="0"/>
              <a:t>(ICML)</a:t>
            </a:r>
            <a:r>
              <a:rPr lang="en-US" dirty="0"/>
              <a:t>. 2016.</a:t>
            </a:r>
          </a:p>
        </p:txBody>
      </p:sp>
    </p:spTree>
    <p:extLst>
      <p:ext uri="{BB962C8B-B14F-4D97-AF65-F5344CB8AC3E}">
        <p14:creationId xmlns:p14="http://schemas.microsoft.com/office/powerpoint/2010/main" val="331534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0"/>
    </mc:Choice>
    <mc:Fallback xmlns="">
      <p:transition spd="slow" advTm="1533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624F-5E8F-9B41-9FF1-6A9E28053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CoSaL</a:t>
            </a:r>
            <a:r>
              <a:rPr lang="en-US" altLang="zh-CN" dirty="0"/>
              <a:t> </a:t>
            </a:r>
            <a:r>
              <a:rPr lang="en-US" altLang="zh-CN" sz="4000" dirty="0"/>
              <a:t>(</a:t>
            </a:r>
            <a:r>
              <a:rPr lang="en-US" sz="4000" dirty="0"/>
              <a:t>Colorizing Shapes with Artificial Language)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2623C-551D-8B4E-86B0-6B936972D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922" y="1690688"/>
            <a:ext cx="636195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0B7A7A-3F39-6B44-9028-0A67B4ECD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878" y="1690688"/>
            <a:ext cx="4324722" cy="43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90"/>
    </mc:Choice>
    <mc:Fallback xmlns="">
      <p:transition spd="slow" advTm="2669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317D-7CE3-504A-B956-33AD796B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Task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FFC3E3-3C1C-8449-A924-D93431F76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145" y="609637"/>
            <a:ext cx="2654300" cy="2654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E5E4E0-AD7A-DB46-B578-807158F85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119" y="2182885"/>
            <a:ext cx="2895600" cy="288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6F82F-A016-004E-AA5C-EF48CFA6C994}"/>
              </a:ext>
            </a:extLst>
          </p:cNvPr>
          <p:cNvSpPr txBox="1"/>
          <p:nvPr/>
        </p:nvSpPr>
        <p:spPr>
          <a:xfrm>
            <a:off x="1423554" y="3772581"/>
            <a:ext cx="49564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color of the shape above triangle is yellow. </a:t>
            </a:r>
          </a:p>
          <a:p>
            <a:r>
              <a:rPr lang="en-US" sz="2400" dirty="0"/>
              <a:t>The triangle is light-green. </a:t>
            </a:r>
          </a:p>
          <a:p>
            <a:r>
              <a:rPr lang="en-US" sz="2400" dirty="0"/>
              <a:t>The color of the shape at the right of the diamond is blue. </a:t>
            </a:r>
          </a:p>
          <a:p>
            <a:r>
              <a:rPr lang="en-US" sz="2400" dirty="0"/>
              <a:t>…...</a:t>
            </a:r>
          </a:p>
          <a:p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FB1A6F-7965-534D-AEA7-FE1E12557A31}"/>
              </a:ext>
            </a:extLst>
          </p:cNvPr>
          <p:cNvCxnSpPr>
            <a:cxnSpLocks/>
          </p:cNvCxnSpPr>
          <p:nvPr/>
        </p:nvCxnSpPr>
        <p:spPr>
          <a:xfrm>
            <a:off x="6871855" y="1981634"/>
            <a:ext cx="775854" cy="111325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680C5C-29FC-F04B-B0EC-D0EC488E3BDF}"/>
              </a:ext>
            </a:extLst>
          </p:cNvPr>
          <p:cNvCxnSpPr>
            <a:cxnSpLocks/>
          </p:cNvCxnSpPr>
          <p:nvPr/>
        </p:nvCxnSpPr>
        <p:spPr>
          <a:xfrm flipV="1">
            <a:off x="6380018" y="4021282"/>
            <a:ext cx="1267691" cy="71697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9FAA14-3778-E94B-9EF6-62F9A51A9DD4}"/>
              </a:ext>
            </a:extLst>
          </p:cNvPr>
          <p:cNvSpPr txBox="1"/>
          <p:nvPr/>
        </p:nvSpPr>
        <p:spPr>
          <a:xfrm>
            <a:off x="1381991" y="1558636"/>
            <a:ext cx="2213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Input</a:t>
            </a:r>
            <a:r>
              <a:rPr lang="zh-CN" altLang="en-US" sz="2800" dirty="0"/>
              <a:t> </a:t>
            </a:r>
            <a:r>
              <a:rPr lang="en-US" altLang="zh-CN" sz="2800" dirty="0"/>
              <a:t>Image: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2E86E-A966-6647-B1F3-502D410034C6}"/>
              </a:ext>
            </a:extLst>
          </p:cNvPr>
          <p:cNvSpPr txBox="1"/>
          <p:nvPr/>
        </p:nvSpPr>
        <p:spPr>
          <a:xfrm>
            <a:off x="1423554" y="3293017"/>
            <a:ext cx="2130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Input</a:t>
            </a:r>
            <a:r>
              <a:rPr lang="zh-CN" altLang="en-US" sz="2800" dirty="0"/>
              <a:t> </a:t>
            </a:r>
            <a:r>
              <a:rPr lang="en-US" altLang="zh-CN" sz="2800" dirty="0"/>
              <a:t>Texts: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F5D5D1-25F4-884B-AF05-52233A7394BA}"/>
              </a:ext>
            </a:extLst>
          </p:cNvPr>
          <p:cNvSpPr txBox="1"/>
          <p:nvPr/>
        </p:nvSpPr>
        <p:spPr>
          <a:xfrm>
            <a:off x="7942119" y="1558636"/>
            <a:ext cx="2663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Output</a:t>
            </a:r>
            <a:r>
              <a:rPr lang="zh-CN" altLang="en-US" sz="2800" dirty="0"/>
              <a:t> </a:t>
            </a:r>
            <a:r>
              <a:rPr lang="en-US" altLang="zh-CN" sz="2800" dirty="0"/>
              <a:t>Image: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95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7"/>
    </mc:Choice>
    <mc:Fallback xmlns="">
      <p:transition spd="slow" advTm="1011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B036-689E-6C4A-8173-344C0E9A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Metric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Results: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0036B-CFC8-DF46-A187-58CAE8BD0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Metric:</a:t>
            </a:r>
            <a:r>
              <a:rPr lang="zh-CN" altLang="en-US" dirty="0"/>
              <a:t> </a:t>
            </a:r>
            <a:r>
              <a:rPr lang="en-US" dirty="0"/>
              <a:t> average </a:t>
            </a:r>
            <a:r>
              <a:rPr lang="en-US" dirty="0" err="1"/>
              <a:t>IoU</a:t>
            </a:r>
            <a:r>
              <a:rPr lang="en-US" dirty="0"/>
              <a:t> over nine</a:t>
            </a:r>
            <a:r>
              <a:rPr lang="zh-CN" altLang="en-US" dirty="0"/>
              <a:t> </a:t>
            </a:r>
            <a:r>
              <a:rPr lang="en-US" dirty="0"/>
              <a:t>shapes and the background</a:t>
            </a:r>
            <a:r>
              <a:rPr lang="en-US" altLang="zh-CN" dirty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D2B59-FD5B-5B49-B8CC-74DB4A41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2527125"/>
            <a:ext cx="9010650" cy="29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9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0"/>
    </mc:Choice>
    <mc:Fallback xmlns="">
      <p:transition spd="slow" advTm="1872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6A5B-4E97-2C49-981B-E9AB3F23E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Oxford-102</a:t>
            </a:r>
            <a:r>
              <a:rPr lang="zh-CN" altLang="en-US" dirty="0"/>
              <a:t> </a:t>
            </a:r>
            <a:r>
              <a:rPr lang="en-US" altLang="zh-CN" dirty="0"/>
              <a:t>Flower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6244-D809-9740-A240-5636F821C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289"/>
            <a:ext cx="10515600" cy="4351338"/>
          </a:xfrm>
        </p:spPr>
        <p:txBody>
          <a:bodyPr/>
          <a:lstStyle/>
          <a:p>
            <a:r>
              <a:rPr lang="en-US" dirty="0"/>
              <a:t>Around 8k  images from 102  flower categories. </a:t>
            </a:r>
          </a:p>
          <a:p>
            <a:r>
              <a:rPr lang="en-US" dirty="0"/>
              <a:t>Each image has five textual descriptions. </a:t>
            </a:r>
          </a:p>
          <a:p>
            <a:r>
              <a:rPr lang="en-US" b="1" dirty="0"/>
              <a:t>Inputs</a:t>
            </a:r>
            <a:r>
              <a:rPr lang="en-US" dirty="0"/>
              <a:t>: a grayscale flower image, and a text description.</a:t>
            </a:r>
          </a:p>
          <a:p>
            <a:r>
              <a:rPr lang="en-US" b="1" dirty="0"/>
              <a:t>Output</a:t>
            </a:r>
            <a:r>
              <a:rPr lang="en-US" dirty="0"/>
              <a:t>: Colorized image based on the text description.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9ECA8-7469-964A-A8FA-3DF3407F4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36" y="3544094"/>
            <a:ext cx="7599218" cy="29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6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2"/>
    </mc:Choice>
    <mc:Fallback xmlns="">
      <p:transition spd="slow" advTm="1525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1558-ABC5-7B4A-B552-981EB92C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C071AE-87E4-B745-BBBE-DFBFA4FD8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897" y="3068211"/>
            <a:ext cx="9844205" cy="214274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2F1D1-F31F-4B4D-BD71-929F6ED253EA}"/>
              </a:ext>
            </a:extLst>
          </p:cNvPr>
          <p:cNvSpPr txBox="1"/>
          <p:nvPr/>
        </p:nvSpPr>
        <p:spPr>
          <a:xfrm>
            <a:off x="1295400" y="1252329"/>
            <a:ext cx="960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Consistency: Humans rate the consistency of images and their corresponding captions between 0 and 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Quality: Humans rate the quality of images without text descriptions between 0 and 1.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A4097F-3CAD-D148-A325-AE632A5CE63E}"/>
              </a:ext>
            </a:extLst>
          </p:cNvPr>
          <p:cNvSpPr txBox="1"/>
          <p:nvPr/>
        </p:nvSpPr>
        <p:spPr>
          <a:xfrm>
            <a:off x="1116584" y="5278483"/>
            <a:ext cx="1023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[4]</a:t>
            </a:r>
            <a:r>
              <a:rPr lang="zh-CN" altLang="en-US" dirty="0"/>
              <a:t> </a:t>
            </a:r>
            <a:r>
              <a:rPr lang="en-US" dirty="0"/>
              <a:t>Isola, Phillip, et al. Image-To-Image Translation With Conditional Adversarial Networks. </a:t>
            </a:r>
            <a:r>
              <a:rPr lang="en-US" i="1" dirty="0"/>
              <a:t>Proceedings of the IEEE Conference on Computer Vision and Pattern Recognition</a:t>
            </a:r>
            <a:r>
              <a:rPr lang="zh-CN" altLang="en-US" i="1" dirty="0"/>
              <a:t> </a:t>
            </a:r>
            <a:r>
              <a:rPr lang="en-US" altLang="zh-CN" i="1" dirty="0"/>
              <a:t>(CVPR)</a:t>
            </a:r>
            <a:r>
              <a:rPr lang="en-US" dirty="0"/>
              <a:t>. 2017.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FBBA1-7240-B24F-A54E-CB2116A9889F}"/>
              </a:ext>
            </a:extLst>
          </p:cNvPr>
          <p:cNvSpPr txBox="1"/>
          <p:nvPr/>
        </p:nvSpPr>
        <p:spPr>
          <a:xfrm>
            <a:off x="8825945" y="3135738"/>
            <a:ext cx="894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5290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0"/>
    </mc:Choice>
    <mc:Fallback xmlns="">
      <p:transition spd="slow" advTm="1976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A1988-172D-F442-B6FC-144B1830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73" y="282419"/>
            <a:ext cx="10515600" cy="1325563"/>
          </a:xfrm>
        </p:spPr>
        <p:txBody>
          <a:bodyPr/>
          <a:lstStyle/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with/without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inputs.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38521A-1423-6B43-B73D-D5E06E303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214" y="2424552"/>
            <a:ext cx="7835895" cy="19223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0353A-03CC-5C4F-8E5C-1221EF0D6C9C}"/>
              </a:ext>
            </a:extLst>
          </p:cNvPr>
          <p:cNvSpPr txBox="1"/>
          <p:nvPr/>
        </p:nvSpPr>
        <p:spPr>
          <a:xfrm>
            <a:off x="1170863" y="2375478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Original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56D27-5893-1C45-A0C8-94EB99EAEFC4}"/>
              </a:ext>
            </a:extLst>
          </p:cNvPr>
          <p:cNvSpPr txBox="1"/>
          <p:nvPr/>
        </p:nvSpPr>
        <p:spPr>
          <a:xfrm>
            <a:off x="1170863" y="3093323"/>
            <a:ext cx="325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Without</a:t>
            </a:r>
            <a:r>
              <a:rPr lang="zh-CN" altLang="en-US" sz="3200" dirty="0"/>
              <a:t> </a:t>
            </a:r>
            <a:r>
              <a:rPr lang="en-US" altLang="zh-CN" sz="3200" dirty="0"/>
              <a:t>Texts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053B9-D65F-244E-AA5D-A19115924BEA}"/>
              </a:ext>
            </a:extLst>
          </p:cNvPr>
          <p:cNvSpPr txBox="1"/>
          <p:nvPr/>
        </p:nvSpPr>
        <p:spPr>
          <a:xfrm>
            <a:off x="1170863" y="3750177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Texts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41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0"/>
    </mc:Choice>
    <mc:Fallback xmlns="">
      <p:transition spd="slow" advTm="1237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C05A3-D5F5-CB42-8689-D5362A59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83" y="6211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R</a:t>
            </a:r>
            <a:r>
              <a:rPr lang="en-US" dirty="0"/>
              <a:t>esults generated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en-US" dirty="0"/>
              <a:t> text input:</a:t>
            </a:r>
            <a:r>
              <a:rPr lang="zh-CN" altLang="en-US" dirty="0"/>
              <a:t> </a:t>
            </a:r>
            <a:r>
              <a:rPr lang="en-US" dirty="0"/>
              <a:t>“The flower i</a:t>
            </a:r>
            <a:r>
              <a:rPr lang="en-US" altLang="zh-CN" dirty="0"/>
              <a:t>s</a:t>
            </a:r>
            <a:r>
              <a:rPr lang="zh-CN" altLang="en-US" dirty="0"/>
              <a:t> </a:t>
            </a:r>
            <a:r>
              <a:rPr lang="en-US" altLang="zh-CN" dirty="0"/>
              <a:t>XXX</a:t>
            </a:r>
            <a:r>
              <a:rPr lang="en-US" dirty="0"/>
              <a:t>”.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6BE81D-3945-554A-93B7-59BA403FD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987" y="1714500"/>
            <a:ext cx="9037742" cy="46013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FBBFE-6C13-3D49-A62A-EA2F215D7A0E}"/>
              </a:ext>
            </a:extLst>
          </p:cNvPr>
          <p:cNvSpPr txBox="1"/>
          <p:nvPr/>
        </p:nvSpPr>
        <p:spPr>
          <a:xfrm>
            <a:off x="706582" y="1714500"/>
            <a:ext cx="152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Original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F5F99-7856-B64D-9F8C-E76618AF6C79}"/>
              </a:ext>
            </a:extLst>
          </p:cNvPr>
          <p:cNvSpPr txBox="1"/>
          <p:nvPr/>
        </p:nvSpPr>
        <p:spPr>
          <a:xfrm>
            <a:off x="704877" y="2384975"/>
            <a:ext cx="152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White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2E2F1-7860-9D4F-B82B-F8011F947AF0}"/>
              </a:ext>
            </a:extLst>
          </p:cNvPr>
          <p:cNvSpPr txBox="1"/>
          <p:nvPr/>
        </p:nvSpPr>
        <p:spPr>
          <a:xfrm>
            <a:off x="704877" y="3064641"/>
            <a:ext cx="152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Red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1CDD1-7336-B249-BB7F-9FF10089C4D8}"/>
              </a:ext>
            </a:extLst>
          </p:cNvPr>
          <p:cNvSpPr txBox="1"/>
          <p:nvPr/>
        </p:nvSpPr>
        <p:spPr>
          <a:xfrm>
            <a:off x="704878" y="3721996"/>
            <a:ext cx="152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Orange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62B8A-5128-994F-9E6A-A69743F9C35D}"/>
              </a:ext>
            </a:extLst>
          </p:cNvPr>
          <p:cNvSpPr txBox="1"/>
          <p:nvPr/>
        </p:nvSpPr>
        <p:spPr>
          <a:xfrm>
            <a:off x="704878" y="4366939"/>
            <a:ext cx="152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Yellow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B3F68-E11D-614C-B8EA-529D8F01050E}"/>
              </a:ext>
            </a:extLst>
          </p:cNvPr>
          <p:cNvSpPr txBox="1"/>
          <p:nvPr/>
        </p:nvSpPr>
        <p:spPr>
          <a:xfrm>
            <a:off x="704878" y="5024294"/>
            <a:ext cx="152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Blue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BB5C52-6D83-9B43-801E-8FB3E3E7B75C}"/>
              </a:ext>
            </a:extLst>
          </p:cNvPr>
          <p:cNvSpPr txBox="1"/>
          <p:nvPr/>
        </p:nvSpPr>
        <p:spPr>
          <a:xfrm>
            <a:off x="704879" y="5621482"/>
            <a:ext cx="152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Purple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11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0"/>
    </mc:Choice>
    <mc:Fallback xmlns="">
      <p:transition spd="slow" advTm="171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7ABF-65B0-214C-B466-CEBF5B9C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26" y="1282470"/>
            <a:ext cx="10515600" cy="16494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Language-Based Image Editing </a:t>
            </a:r>
            <a:br>
              <a:rPr lang="en-US" sz="6000" dirty="0"/>
            </a:br>
            <a:r>
              <a:rPr lang="en-US" sz="6000" dirty="0"/>
              <a:t>with Recurrent Attentive Models</a:t>
            </a:r>
            <a:br>
              <a:rPr lang="en-US" dirty="0"/>
            </a:br>
            <a:endParaRPr lang="en-US" dirty="0"/>
          </a:p>
        </p:txBody>
      </p:sp>
      <p:pic>
        <p:nvPicPr>
          <p:cNvPr id="1039" name="Picture 15" descr="https://lh6.googleusercontent.com/8-UDkpK-73wVzJVmfDaNGFZislNjbnDJ_dqQD0nILm3_L3G7bhXNQA_uU_dMkzXxRq5MHnk1S4dS94c5fKH9KX8NGGHkXbEtDtDTj1vEFdTZSHAxuRcPdAmqkY7ocDxKIPGbeEb40hw">
            <a:extLst>
              <a:ext uri="{FF2B5EF4-FFF2-40B4-BE49-F238E27FC236}">
                <a16:creationId xmlns:a16="http://schemas.microsoft.com/office/drawing/2014/main" id="{1B48EB61-304F-0942-8EB8-BC7FB6EF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24" y="3343750"/>
            <a:ext cx="1475184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731ZXwa7kekD522lZO0yXF0usupr50YAJehAGv-i2LRV4AeRdOFmU1b-mShMc4IUnszKBmNbWrppLJwMRJpLjhsIuGS3WG70xS0XDf-dS9CkeQAnHu1OEVkHa8mOlqoQWEWHqyGRMqM">
            <a:extLst>
              <a:ext uri="{FF2B5EF4-FFF2-40B4-BE49-F238E27FC236}">
                <a16:creationId xmlns:a16="http://schemas.microsoft.com/office/drawing/2014/main" id="{F65F3317-BBBB-A04E-BAEB-D896BA0D0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20" y="3343750"/>
            <a:ext cx="1966912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4.googleusercontent.com/wmHg23rh1YOLu86csIbJ4cYiQHEh9s_i-Q10H55yY9sHCtcQpDNTjt6Zh4Ba2AbeVhZ10zSuc0RL3-Y8tk_9qMNikj1BSXLIj_qFAVJmGY4uUHJ6HhfycB9cpPNhsbTbjFF0JecpM8o">
            <a:extLst>
              <a:ext uri="{FF2B5EF4-FFF2-40B4-BE49-F238E27FC236}">
                <a16:creationId xmlns:a16="http://schemas.microsoft.com/office/drawing/2014/main" id="{474BF945-F79F-AC49-A620-A6694D300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24" y="3343750"/>
            <a:ext cx="1415084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35047-9579-9544-A584-AF0652D62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52" y="3343750"/>
            <a:ext cx="1963760" cy="1966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76CB4-1675-FB47-BFDD-45BA875E77DE}"/>
              </a:ext>
            </a:extLst>
          </p:cNvPr>
          <p:cNvSpPr txBox="1"/>
          <p:nvPr/>
        </p:nvSpPr>
        <p:spPr>
          <a:xfrm>
            <a:off x="1043726" y="2662657"/>
            <a:ext cx="101045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00" dirty="0"/>
              <a:t>Jianbo</a:t>
            </a:r>
            <a:r>
              <a:rPr lang="zh-CN" altLang="en-US" sz="2900" dirty="0"/>
              <a:t> </a:t>
            </a:r>
            <a:r>
              <a:rPr lang="en-US" altLang="zh-CN" sz="2900" dirty="0"/>
              <a:t>Chen,</a:t>
            </a:r>
            <a:r>
              <a:rPr lang="zh-CN" altLang="en-US" sz="2900" dirty="0"/>
              <a:t> </a:t>
            </a:r>
            <a:r>
              <a:rPr lang="en-US" altLang="zh-CN" sz="2900" dirty="0" err="1"/>
              <a:t>Yelong</a:t>
            </a:r>
            <a:r>
              <a:rPr lang="zh-CN" altLang="en-US" sz="2900" dirty="0"/>
              <a:t> </a:t>
            </a:r>
            <a:r>
              <a:rPr lang="en-US" altLang="zh-CN" sz="2900" dirty="0"/>
              <a:t>Shen,</a:t>
            </a:r>
            <a:r>
              <a:rPr lang="zh-CN" altLang="en-US" sz="2900" dirty="0"/>
              <a:t> </a:t>
            </a:r>
            <a:r>
              <a:rPr lang="en-US" altLang="zh-CN" sz="2900" dirty="0" err="1"/>
              <a:t>Jianfeng</a:t>
            </a:r>
            <a:r>
              <a:rPr lang="zh-CN" altLang="en-US" sz="2900" dirty="0"/>
              <a:t> </a:t>
            </a:r>
            <a:r>
              <a:rPr lang="en-US" altLang="zh-CN" sz="2900" dirty="0"/>
              <a:t>Gao,</a:t>
            </a:r>
            <a:r>
              <a:rPr lang="zh-CN" altLang="en-US" sz="2900" dirty="0"/>
              <a:t> </a:t>
            </a:r>
            <a:r>
              <a:rPr lang="en-US" altLang="zh-CN" sz="2900" dirty="0" err="1"/>
              <a:t>Jingjing</a:t>
            </a:r>
            <a:r>
              <a:rPr lang="zh-CN" altLang="en-US" sz="2900" dirty="0"/>
              <a:t> </a:t>
            </a:r>
            <a:r>
              <a:rPr lang="en-US" altLang="zh-CN" sz="2900" dirty="0"/>
              <a:t>Liu,</a:t>
            </a:r>
            <a:r>
              <a:rPr lang="zh-CN" altLang="en-US" sz="2900" dirty="0"/>
              <a:t> </a:t>
            </a:r>
            <a:r>
              <a:rPr lang="en-US" altLang="zh-CN" sz="2900" dirty="0" err="1"/>
              <a:t>Xiaodong</a:t>
            </a:r>
            <a:r>
              <a:rPr lang="zh-CN" altLang="en-US" sz="2900" dirty="0"/>
              <a:t> </a:t>
            </a:r>
            <a:r>
              <a:rPr lang="en-US" altLang="zh-CN" sz="2900" dirty="0"/>
              <a:t>Liu</a:t>
            </a:r>
            <a:endParaRPr lang="en-US" sz="29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E73912-C5F1-7D4C-9119-17CEEF39FA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78" t="5044" r="22967"/>
          <a:stretch/>
        </p:blipFill>
        <p:spPr>
          <a:xfrm>
            <a:off x="9099200" y="3343750"/>
            <a:ext cx="1662546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3942-8AFC-724A-A083-2650A9B7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88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Problem:</a:t>
            </a:r>
            <a:r>
              <a:rPr lang="zh-CN" altLang="en-US" dirty="0"/>
              <a:t> </a:t>
            </a:r>
            <a:r>
              <a:rPr lang="en-US" dirty="0"/>
              <a:t> Language-Based Image Editing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02B9-9A82-9845-9982-A917C68EA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source image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dirty="0"/>
              <a:t>a sketch, a grayscale image or a natural image</a:t>
            </a:r>
            <a:r>
              <a:rPr lang="en-US" altLang="zh-CN" dirty="0"/>
              <a:t>)</a:t>
            </a:r>
            <a:r>
              <a:rPr lang="en-US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dirty="0"/>
              <a:t>a target image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en-US" dirty="0"/>
              <a:t> natural language </a:t>
            </a:r>
            <a:r>
              <a:rPr lang="en-US" altLang="zh-CN" dirty="0"/>
              <a:t>instructions</a:t>
            </a:r>
            <a:r>
              <a:rPr lang="en-US" dirty="0"/>
              <a:t>.</a:t>
            </a:r>
          </a:p>
          <a:p>
            <a:r>
              <a:rPr lang="en-US" altLang="zh-CN" dirty="0"/>
              <a:t>Potential</a:t>
            </a:r>
            <a:r>
              <a:rPr lang="zh-CN" altLang="en-US" dirty="0"/>
              <a:t> </a:t>
            </a:r>
            <a:r>
              <a:rPr lang="en-US" altLang="zh-CN" dirty="0"/>
              <a:t>Applications:</a:t>
            </a:r>
            <a:r>
              <a:rPr lang="zh-CN" altLang="en-US" dirty="0"/>
              <a:t> </a:t>
            </a:r>
            <a:r>
              <a:rPr lang="en-US" dirty="0"/>
              <a:t> 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Computer-Aided Design (CAD)</a:t>
            </a:r>
          </a:p>
          <a:p>
            <a:pPr marL="571500" indent="-571500">
              <a:buFont typeface="+mj-lt"/>
              <a:buAutoNum type="romanLcPeriod"/>
            </a:pPr>
            <a:r>
              <a:rPr lang="en-US" altLang="zh-CN" dirty="0"/>
              <a:t>Virtual</a:t>
            </a:r>
            <a:r>
              <a:rPr lang="zh-CN" altLang="en-US" dirty="0"/>
              <a:t> </a:t>
            </a:r>
            <a:r>
              <a:rPr lang="en-US" altLang="zh-CN" dirty="0"/>
              <a:t>Reality</a:t>
            </a:r>
            <a:r>
              <a:rPr lang="zh-CN" altLang="en-US" dirty="0"/>
              <a:t> </a:t>
            </a:r>
            <a:r>
              <a:rPr lang="en-US" altLang="zh-CN" dirty="0"/>
              <a:t>(VR)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0"/>
    </mc:Choice>
    <mc:Fallback xmlns="">
      <p:transition spd="slow" advTm="209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0E7B-E99A-FF40-9BF9-8171818C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27" y="339246"/>
            <a:ext cx="10515600" cy="1325563"/>
          </a:xfrm>
        </p:spPr>
        <p:txBody>
          <a:bodyPr/>
          <a:lstStyle/>
          <a:p>
            <a:r>
              <a:rPr lang="en-US" altLang="zh-CN" dirty="0"/>
              <a:t>Model:</a:t>
            </a:r>
            <a:r>
              <a:rPr lang="zh-CN" altLang="en-US" dirty="0"/>
              <a:t> </a:t>
            </a:r>
            <a:r>
              <a:rPr lang="en-US" altLang="zh-CN" dirty="0"/>
              <a:t>Recurrent</a:t>
            </a:r>
            <a:r>
              <a:rPr lang="zh-CN" altLang="en-US" dirty="0"/>
              <a:t> </a:t>
            </a:r>
            <a:r>
              <a:rPr lang="en-US" altLang="zh-CN" dirty="0"/>
              <a:t>Attentive-Fusion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F1B2B-B959-BC4F-8FC9-8FB94C05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55" y="1188544"/>
            <a:ext cx="10161917" cy="5716078"/>
          </a:xfrm>
        </p:spPr>
      </p:pic>
    </p:spTree>
    <p:extLst>
      <p:ext uri="{BB962C8B-B14F-4D97-AF65-F5344CB8AC3E}">
        <p14:creationId xmlns:p14="http://schemas.microsoft.com/office/powerpoint/2010/main" val="35143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3"/>
    </mc:Choice>
    <mc:Fallback xmlns="">
      <p:transition spd="slow" advTm="372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F1B2B-B959-BC4F-8FC9-8FB94C05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55" y="1188544"/>
            <a:ext cx="10161917" cy="57160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E0E7B-E99A-FF40-9BF9-8171818C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45" y="525762"/>
            <a:ext cx="10515600" cy="1325563"/>
          </a:xfrm>
        </p:spPr>
        <p:txBody>
          <a:bodyPr/>
          <a:lstStyle/>
          <a:p>
            <a:r>
              <a:rPr lang="en-US" altLang="zh-CN" dirty="0"/>
              <a:t>Image Encoder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C98462-5D88-2F41-B09B-C0E9A72A184D}"/>
              </a:ext>
            </a:extLst>
          </p:cNvPr>
          <p:cNvSpPr/>
          <p:nvPr/>
        </p:nvSpPr>
        <p:spPr>
          <a:xfrm>
            <a:off x="737755" y="1995055"/>
            <a:ext cx="3231572" cy="172489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3B0140-BAD1-004A-9D4D-FE57678E30AE}"/>
              </a:ext>
            </a:extLst>
          </p:cNvPr>
          <p:cNvCxnSpPr>
            <a:stCxn id="3" idx="0"/>
          </p:cNvCxnSpPr>
          <p:nvPr/>
        </p:nvCxnSpPr>
        <p:spPr>
          <a:xfrm flipV="1">
            <a:off x="2353541" y="1444336"/>
            <a:ext cx="181841" cy="5507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6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/>
    </mc:Choice>
    <mc:Fallback xmlns="">
      <p:transition spd="slow" advTm="58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F1B2B-B959-BC4F-8FC9-8FB94C05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55" y="1188544"/>
            <a:ext cx="10161917" cy="57160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E0E7B-E99A-FF40-9BF9-8171818C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591" y="362285"/>
            <a:ext cx="10515600" cy="1325563"/>
          </a:xfrm>
        </p:spPr>
        <p:txBody>
          <a:bodyPr/>
          <a:lstStyle/>
          <a:p>
            <a:r>
              <a:rPr lang="en-US" altLang="zh-CN" dirty="0"/>
              <a:t>Language Encoder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C98462-5D88-2F41-B09B-C0E9A72A184D}"/>
              </a:ext>
            </a:extLst>
          </p:cNvPr>
          <p:cNvSpPr/>
          <p:nvPr/>
        </p:nvSpPr>
        <p:spPr>
          <a:xfrm>
            <a:off x="4582391" y="4686299"/>
            <a:ext cx="3636818" cy="185997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3B0140-BAD1-004A-9D4D-FE57678E30AE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3262745" y="1298864"/>
            <a:ext cx="3138055" cy="3387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6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"/>
    </mc:Choice>
    <mc:Fallback xmlns="">
      <p:transition spd="slow" advTm="65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F1B2B-B959-BC4F-8FC9-8FB94C05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55" y="1188544"/>
            <a:ext cx="10161917" cy="57160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E0E7B-E99A-FF40-9BF9-8171818C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6" y="189714"/>
            <a:ext cx="10515600" cy="1325563"/>
          </a:xfrm>
        </p:spPr>
        <p:txBody>
          <a:bodyPr/>
          <a:lstStyle/>
          <a:p>
            <a:r>
              <a:rPr lang="en-US" altLang="zh-CN" dirty="0"/>
              <a:t>Recurrent Attentive-Fusion Module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C98462-5D88-2F41-B09B-C0E9A72A184D}"/>
              </a:ext>
            </a:extLst>
          </p:cNvPr>
          <p:cNvSpPr/>
          <p:nvPr/>
        </p:nvSpPr>
        <p:spPr>
          <a:xfrm>
            <a:off x="3252355" y="1515277"/>
            <a:ext cx="6525490" cy="304633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3B0140-BAD1-004A-9D4D-FE57678E30AE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226627" y="1080655"/>
            <a:ext cx="1288473" cy="4346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5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6"/>
    </mc:Choice>
    <mc:Fallback xmlns="">
      <p:transition spd="slow" advTm="898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F1B2B-B959-BC4F-8FC9-8FB94C05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55" y="1188544"/>
            <a:ext cx="10161917" cy="57160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E0E7B-E99A-FF40-9BF9-8171818C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6" y="189714"/>
            <a:ext cx="10515600" cy="1325563"/>
          </a:xfrm>
        </p:spPr>
        <p:txBody>
          <a:bodyPr/>
          <a:lstStyle/>
          <a:p>
            <a:r>
              <a:rPr lang="en-US" altLang="zh-CN" dirty="0"/>
              <a:t>Recurrent Attentive-Fusion Module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C98462-5D88-2F41-B09B-C0E9A72A184D}"/>
              </a:ext>
            </a:extLst>
          </p:cNvPr>
          <p:cNvSpPr/>
          <p:nvPr/>
        </p:nvSpPr>
        <p:spPr>
          <a:xfrm>
            <a:off x="3252355" y="1515277"/>
            <a:ext cx="1419036" cy="304633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1"/>
    </mc:Choice>
    <mc:Fallback xmlns="">
      <p:transition spd="slow" advTm="1016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F1B2B-B959-BC4F-8FC9-8FB94C05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55" y="1188544"/>
            <a:ext cx="10161917" cy="57160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E0E7B-E99A-FF40-9BF9-8171818C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6" y="189714"/>
            <a:ext cx="10515600" cy="1325563"/>
          </a:xfrm>
        </p:spPr>
        <p:txBody>
          <a:bodyPr/>
          <a:lstStyle/>
          <a:p>
            <a:r>
              <a:rPr lang="en-US" altLang="zh-CN" dirty="0"/>
              <a:t>Recurrent Attentive-Fusion Module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C98462-5D88-2F41-B09B-C0E9A72A184D}"/>
              </a:ext>
            </a:extLst>
          </p:cNvPr>
          <p:cNvSpPr/>
          <p:nvPr/>
        </p:nvSpPr>
        <p:spPr>
          <a:xfrm>
            <a:off x="4412973" y="1515278"/>
            <a:ext cx="1729409" cy="9988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3B0140-BAD1-004A-9D4D-FE57678E30AE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226628" y="1080656"/>
            <a:ext cx="51050" cy="4346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7B5295-E55B-A947-A0F0-BF932DC6CF1C}"/>
              </a:ext>
            </a:extLst>
          </p:cNvPr>
          <p:cNvSpPr/>
          <p:nvPr/>
        </p:nvSpPr>
        <p:spPr>
          <a:xfrm>
            <a:off x="6538165" y="1515278"/>
            <a:ext cx="1729409" cy="9988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FDF4C9-005B-3944-B50E-F9418F1DA67A}"/>
              </a:ext>
            </a:extLst>
          </p:cNvPr>
          <p:cNvCxnSpPr>
            <a:cxnSpLocks/>
          </p:cNvCxnSpPr>
          <p:nvPr/>
        </p:nvCxnSpPr>
        <p:spPr>
          <a:xfrm flipH="1" flipV="1">
            <a:off x="5277677" y="1080656"/>
            <a:ext cx="2125192" cy="448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0"/>
    </mc:Choice>
    <mc:Fallback xmlns="">
      <p:transition spd="slow" advTm="65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F1B2B-B959-BC4F-8FC9-8FB94C05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55" y="1188544"/>
            <a:ext cx="10161917" cy="57160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E0E7B-E99A-FF40-9BF9-8171818C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045" y="189715"/>
            <a:ext cx="10515600" cy="1325563"/>
          </a:xfrm>
        </p:spPr>
        <p:txBody>
          <a:bodyPr/>
          <a:lstStyle/>
          <a:p>
            <a:r>
              <a:rPr lang="en-US" altLang="zh-CN" dirty="0"/>
              <a:t>Image Decoder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C98462-5D88-2F41-B09B-C0E9A72A184D}"/>
              </a:ext>
            </a:extLst>
          </p:cNvPr>
          <p:cNvSpPr/>
          <p:nvPr/>
        </p:nvSpPr>
        <p:spPr>
          <a:xfrm>
            <a:off x="9414164" y="1515278"/>
            <a:ext cx="1927481" cy="298398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3B0140-BAD1-004A-9D4D-FE57678E30AE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9684327" y="1070264"/>
            <a:ext cx="693578" cy="4450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"/>
    </mc:Choice>
    <mc:Fallback xmlns="">
      <p:transition spd="slow" advTm="75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7194</TotalTime>
  <Words>289</Words>
  <Application>Microsoft Macintosh PowerPoint</Application>
  <PresentationFormat>Widescreen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Calibri Light</vt:lpstr>
      <vt:lpstr>Office Theme</vt:lpstr>
      <vt:lpstr>Language-Based Image Editing with Recurrent Attentive Models </vt:lpstr>
      <vt:lpstr>Problem:  Language-Based Image Editing </vt:lpstr>
      <vt:lpstr>Model: Recurrent Attentive-Fusion Module</vt:lpstr>
      <vt:lpstr>Image Encoder</vt:lpstr>
      <vt:lpstr>Language Encoder</vt:lpstr>
      <vt:lpstr>Recurrent Attentive-Fusion Module</vt:lpstr>
      <vt:lpstr>Recurrent Attentive-Fusion Module</vt:lpstr>
      <vt:lpstr>Recurrent Attentive-Fusion Module</vt:lpstr>
      <vt:lpstr>Image Decoder</vt:lpstr>
      <vt:lpstr>Use the Gumbel trick for training. </vt:lpstr>
      <vt:lpstr>Experiments</vt:lpstr>
      <vt:lpstr>CoSaL (Colorizing Shapes with Artificial Language)</vt:lpstr>
      <vt:lpstr>Task</vt:lpstr>
      <vt:lpstr>Metric and Results:</vt:lpstr>
      <vt:lpstr>Oxford-102 Flower</vt:lpstr>
      <vt:lpstr>Results</vt:lpstr>
      <vt:lpstr>Results with/without text inputs.</vt:lpstr>
      <vt:lpstr>Results generated based on text input: “The flower is XXX”. </vt:lpstr>
      <vt:lpstr>Language-Based Image Editing  with Recurrent Attentive Models 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Language-Based Image Editing with Recurrent Attentive Models </dc:title>
  <dc:creator>Jianbo Chen</dc:creator>
  <cp:lastModifiedBy>Jianbo Chen</cp:lastModifiedBy>
  <cp:revision>30</cp:revision>
  <cp:lastPrinted>2018-06-08T17:28:19Z</cp:lastPrinted>
  <dcterms:created xsi:type="dcterms:W3CDTF">2018-06-03T21:06:42Z</dcterms:created>
  <dcterms:modified xsi:type="dcterms:W3CDTF">2018-06-19T03:12:34Z</dcterms:modified>
</cp:coreProperties>
</file>