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70" r:id="rId8"/>
    <p:sldId id="260" r:id="rId9"/>
    <p:sldId id="261" r:id="rId10"/>
    <p:sldId id="271" r:id="rId11"/>
    <p:sldId id="276" r:id="rId12"/>
    <p:sldId id="278" r:id="rId13"/>
    <p:sldId id="283" r:id="rId14"/>
    <p:sldId id="279" r:id="rId15"/>
    <p:sldId id="280" r:id="rId16"/>
    <p:sldId id="281" r:id="rId17"/>
    <p:sldId id="291" r:id="rId18"/>
    <p:sldId id="282" r:id="rId19"/>
    <p:sldId id="295" r:id="rId20"/>
    <p:sldId id="294" r:id="rId21"/>
    <p:sldId id="293" r:id="rId22"/>
    <p:sldId id="284" r:id="rId23"/>
    <p:sldId id="285" r:id="rId24"/>
    <p:sldId id="262" r:id="rId25"/>
    <p:sldId id="273" r:id="rId26"/>
    <p:sldId id="274" r:id="rId27"/>
    <p:sldId id="263" r:id="rId28"/>
    <p:sldId id="264" r:id="rId29"/>
    <p:sldId id="265" r:id="rId30"/>
    <p:sldId id="266" r:id="rId31"/>
    <p:sldId id="275" r:id="rId32"/>
    <p:sldId id="277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3"/>
    <p:restoredTop sz="94674"/>
  </p:normalViewPr>
  <p:slideViewPr>
    <p:cSldViewPr snapToGrid="0" snapToObjects="1">
      <p:cViewPr>
        <p:scale>
          <a:sx n="65" d="100"/>
          <a:sy n="65" d="100"/>
        </p:scale>
        <p:origin x="416" y="2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080E-F661-0741-A665-5BC588DBD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1C608-9E53-0F42-A740-37CF3DFD3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B3071-F4F1-0D49-B194-7EC62997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F79-DA8D-2F47-ACD4-C15FA55CDEA9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F7A9B-4070-D347-8D1D-188A81B2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2B112-D6C0-9042-813B-A1954A7F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B1CB-2623-7B44-A5ED-40063922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2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2A8EE-D411-9A4B-A2F8-6F7C28D1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81076-C582-CE49-B530-BB5FF0E44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37EC5-EAFC-704D-BBDF-E092020C5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F79-DA8D-2F47-ACD4-C15FA55CDEA9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BB192-1849-5446-A2E4-3770C834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FB4A-504D-A349-9F4C-97CD5A66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B1CB-2623-7B44-A5ED-40063922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1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F39A06-F75F-7040-81D3-326DA6079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866F8-D029-F44B-949E-3989A3D80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FAD6C-5ADB-5145-A200-91311915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F79-DA8D-2F47-ACD4-C15FA55CDEA9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D6312-76C0-AB4D-BA51-5F308962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B0CDE-CE6F-B646-A396-75AE18B7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B1CB-2623-7B44-A5ED-40063922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9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C3D7-8A9B-4348-946C-6DE35BC3E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7BC21-079F-6F41-B2AA-321CF45B7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651C-4B7B-B543-811F-BE254DEE8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F79-DA8D-2F47-ACD4-C15FA55CDEA9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E824E-C651-7B48-8E7B-88ECB792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D9824-0394-1C40-9E85-7B4E8D45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B1CB-2623-7B44-A5ED-40063922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7A62-CA6D-3847-9F88-012EDA0AE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8BED0-B2A4-6845-B282-E0F93CFD3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9C278-04A2-5943-8E54-2CFBE7AA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F79-DA8D-2F47-ACD4-C15FA55CDEA9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685B8-40EF-1547-A184-F3627E7B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7E0C-9C7E-7345-BB13-15793E49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B1CB-2623-7B44-A5ED-40063922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5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AC00-57ED-014B-8D97-98F44D3CE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6FE86-B43F-E943-8581-57B742264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640D0-6DC6-2D46-9FC7-E5E03D2ED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CB3BB-A908-1041-9338-3C10B5109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F79-DA8D-2F47-ACD4-C15FA55CDEA9}" type="datetimeFigureOut">
              <a:rPr lang="en-US" smtClean="0"/>
              <a:t>7/3/18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4E3F-E70F-234A-81A0-4D363B80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F850F-DFE6-8342-96F2-EA8022006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B1CB-2623-7B44-A5ED-40063922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CEFA9-CC67-7C49-B633-DC2DC7D1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7108F-8909-8044-AC4C-954951FFB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F0A26-F326-EE4C-9D06-814B0B920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46776-F995-0D48-B0FE-721511556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3D228A-BA1F-3149-B573-6FE2B52CF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BB6779-FB3B-534E-AE6E-084FB477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F79-DA8D-2F47-ACD4-C15FA55CDEA9}" type="datetimeFigureOut">
              <a:rPr lang="en-US" smtClean="0"/>
              <a:t>7/3/18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2F0A0-7753-564F-A34E-46479097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2945E-DCE6-E94E-A124-C3B03433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B1CB-2623-7B44-A5ED-40063922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0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DAFE-9A5E-0B40-9B78-5ED6ED7F1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2A69E9-676C-6B4B-BF98-829A78907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F79-DA8D-2F47-ACD4-C15FA55CDEA9}" type="datetimeFigureOut">
              <a:rPr lang="en-US" smtClean="0"/>
              <a:t>7/3/18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B381A-7EA0-F54B-8F9E-B3FD6D52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E76B6-FB76-9247-94BD-4193D676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B1CB-2623-7B44-A5ED-40063922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7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EB2AC-2B00-0741-B797-4819BEDE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F79-DA8D-2F47-ACD4-C15FA55CDEA9}" type="datetimeFigureOut">
              <a:rPr lang="en-US" smtClean="0"/>
              <a:t>7/3/18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212B85-CA72-9349-889D-86AECE87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A138A-10AB-0D47-8C43-0B5E586D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B1CB-2623-7B44-A5ED-40063922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1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C74F-FF51-FE4D-8F89-06CA663AF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B2F93-CE7F-D940-A148-F4122D61D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034B9-2525-7C47-B375-E6A7FB3BC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7A2A6-2D35-8D40-A451-7D759712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F79-DA8D-2F47-ACD4-C15FA55CDEA9}" type="datetimeFigureOut">
              <a:rPr lang="en-US" smtClean="0"/>
              <a:t>7/3/18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E595C-D496-E647-A70D-E88742A02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2BDC8-1BD6-9742-B565-846B8E93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B1CB-2623-7B44-A5ED-40063922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7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0CFD6-0E16-294F-A1E0-88D35E2C0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0C852-A92A-4640-B54F-066525913A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11DBC-AB13-1844-B3EF-F733B3E14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8FC8A-B4C6-DC4B-B28A-C5D55542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F79-DA8D-2F47-ACD4-C15FA55CDEA9}" type="datetimeFigureOut">
              <a:rPr lang="en-US" smtClean="0"/>
              <a:t>7/3/18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291B-6067-9E43-B659-672E799B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8E8FA-5B49-7D45-A1EA-F142180D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B1CB-2623-7B44-A5ED-40063922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2B6EE-8C29-814D-BEED-A5F197A6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CF16F-485E-E848-8582-C25DAB7E2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95FCC-DBE6-8548-8354-24F8A04AD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7F79-DA8D-2F47-ACD4-C15FA55CDEA9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CB236-A485-0E42-AA66-FE1883CFD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1D707-DA4B-7445-A993-9AB83C524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2B1CB-2623-7B44-A5ED-40063922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2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0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5.12316" TargetMode="External"/><Relationship Id="rId2" Type="http://schemas.openxmlformats.org/officeDocument/2006/relationships/hyperlink" Target="https://github.com/Jianbo-Lab/L2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35011-B6FF-CC4B-BE52-8DB341480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646875"/>
            <a:ext cx="11228832" cy="2387600"/>
          </a:xfrm>
        </p:spPr>
        <p:txBody>
          <a:bodyPr>
            <a:normAutofit/>
          </a:bodyPr>
          <a:lstStyle/>
          <a:p>
            <a:r>
              <a:rPr lang="en-US" dirty="0"/>
              <a:t>Learning to Explain: </a:t>
            </a:r>
            <a:br>
              <a:rPr lang="en-US" dirty="0"/>
            </a:br>
            <a:r>
              <a:rPr lang="en-US" sz="4400" dirty="0"/>
              <a:t>An Information-theoretic Framework on </a:t>
            </a:r>
            <a:br>
              <a:rPr lang="en-US" sz="4400" dirty="0"/>
            </a:br>
            <a:r>
              <a:rPr lang="en-US" sz="4400" dirty="0"/>
              <a:t>Model Interpretation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6A228-DD19-6B41-A452-F70AC01A7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475"/>
            <a:ext cx="12192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Jianbo Chen*, Le Song</a:t>
            </a:r>
            <a:r>
              <a:rPr lang="en-US" altLang="zh-CN" sz="2800" baseline="30000" dirty="0"/>
              <a:t>†✦</a:t>
            </a:r>
            <a:r>
              <a:rPr lang="en-US" sz="2800" dirty="0"/>
              <a:t>, Martin J. Wainwright*</a:t>
            </a:r>
            <a:r>
              <a:rPr lang="en-US" altLang="zh-CN" sz="2800" baseline="30000" dirty="0"/>
              <a:t>◇ </a:t>
            </a:r>
            <a:r>
              <a:rPr lang="en-US" sz="2800" dirty="0"/>
              <a:t>, Michael I. Jordan*</a:t>
            </a:r>
          </a:p>
          <a:p>
            <a:r>
              <a:rPr lang="en-US" altLang="zh-CN" sz="3200" dirty="0"/>
              <a:t>UC</a:t>
            </a:r>
            <a:r>
              <a:rPr lang="zh-CN" altLang="en-US" sz="3200" dirty="0"/>
              <a:t> </a:t>
            </a:r>
            <a:r>
              <a:rPr lang="en-US" altLang="zh-CN" sz="3200" dirty="0"/>
              <a:t>Berkeley</a:t>
            </a:r>
            <a:r>
              <a:rPr lang="zh-CN" altLang="en-US" sz="3200" baseline="30000" dirty="0"/>
              <a:t>*</a:t>
            </a:r>
            <a:r>
              <a:rPr lang="en-US" altLang="zh-CN" sz="3200" dirty="0"/>
              <a:t>, Georgia Tech</a:t>
            </a:r>
            <a:r>
              <a:rPr lang="en-US" altLang="zh-CN" sz="3200" baseline="30000" dirty="0"/>
              <a:t>† </a:t>
            </a:r>
            <a:r>
              <a:rPr lang="zh-CN" altLang="en-US" sz="3200" dirty="0"/>
              <a:t> </a:t>
            </a:r>
            <a:r>
              <a:rPr lang="en-US" altLang="zh-CN" sz="3200" dirty="0"/>
              <a:t>, Ant Financial</a:t>
            </a:r>
            <a:r>
              <a:rPr lang="en-US" altLang="zh-CN" sz="3200" baseline="30000" dirty="0"/>
              <a:t>✦</a:t>
            </a:r>
            <a:r>
              <a:rPr lang="en-US" altLang="zh-CN" sz="3200" dirty="0"/>
              <a:t> and </a:t>
            </a:r>
            <a:r>
              <a:rPr lang="en-US" altLang="zh-CN" sz="3200" dirty="0" err="1"/>
              <a:t>Voleon</a:t>
            </a:r>
            <a:r>
              <a:rPr lang="en-US" altLang="zh-CN" sz="3200" dirty="0"/>
              <a:t> Group</a:t>
            </a:r>
            <a:r>
              <a:rPr lang="en-US" altLang="zh-CN" sz="3200" baseline="30000" dirty="0"/>
              <a:t>◇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3E28A-83C5-8349-8D53-B2466A0FE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2" t="-1" r="14775" b="149"/>
          <a:stretch/>
        </p:blipFill>
        <p:spPr>
          <a:xfrm>
            <a:off x="1734622" y="4211210"/>
            <a:ext cx="1508268" cy="1999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17C0E4-BE7D-CF49-A82B-2C7D8E46A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621" y="4211210"/>
            <a:ext cx="1428354" cy="1999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D838B-E0E8-BF46-BEDE-E6C95EB2E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902" y="4211211"/>
            <a:ext cx="1613789" cy="1999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C3889C-59AF-6449-9AE3-A920C0A76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703" y="4190533"/>
            <a:ext cx="1345906" cy="202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43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82A1-F93A-9E43-AC04-50C8603B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3D2D0-577B-5549-B477-B457B55E7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measure of dependence between two random variables.</a:t>
            </a:r>
          </a:p>
          <a:p>
            <a:r>
              <a:rPr lang="en-US" dirty="0"/>
              <a:t>How much the knowledge of X reduces the uncertainty about Y.</a:t>
            </a:r>
          </a:p>
          <a:p>
            <a:r>
              <a:rPr lang="en-US" dirty="0"/>
              <a:t>Definition: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822694-4A63-BB45-AA0F-34AF2A46F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46" y="3529838"/>
            <a:ext cx="9334500" cy="166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678AE7-6973-CA48-A43A-4B6C54636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260" y="604996"/>
            <a:ext cx="2188908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4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82A1-F93A-9E43-AC04-50C8603B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Information-theoretic Interpretation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3D2D0-577B-5549-B477-B457B55E7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Theorem 1: Letting                 denote the expectation over             ,,, define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      is a global optimum 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problem: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3B1F9D7-AC4D-0A42-8B30-6FD3AF69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456" y="3946357"/>
            <a:ext cx="7945067" cy="849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3A6216-177D-2E45-B39A-9D35349D0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183" y="2349660"/>
            <a:ext cx="7644340" cy="10726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6EC7AA-AE05-074C-83C0-8CEAECEBC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077" y="1825625"/>
            <a:ext cx="1252404" cy="4807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67FAC2-D834-C640-88EB-D6C1A324D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698" y="3340166"/>
            <a:ext cx="471516" cy="4406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8BECFE-EF38-5D45-A47F-090C867EB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9468" y="1859183"/>
            <a:ext cx="1129030" cy="3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18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6CC3A9-DB3F-924B-9259-36958437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70139"/>
            <a:ext cx="8366760" cy="2543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68986B-3BE1-E140-BF97-A16EF9B4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Intractability of the Objective 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668D7F6-025B-2E43-ACFA-24772AF56199}"/>
              </a:ext>
            </a:extLst>
          </p:cNvPr>
          <p:cNvSpPr/>
          <p:nvPr/>
        </p:nvSpPr>
        <p:spPr>
          <a:xfrm>
            <a:off x="3717235" y="3165970"/>
            <a:ext cx="4299005" cy="947460"/>
          </a:xfrm>
          <a:custGeom>
            <a:avLst/>
            <a:gdLst>
              <a:gd name="connsiteX0" fmla="*/ 150471 w 2674553"/>
              <a:gd name="connsiteY0" fmla="*/ 335666 h 1261641"/>
              <a:gd name="connsiteX1" fmla="*/ 231494 w 2674553"/>
              <a:gd name="connsiteY1" fmla="*/ 300942 h 1261641"/>
              <a:gd name="connsiteX2" fmla="*/ 277793 w 2674553"/>
              <a:gd name="connsiteY2" fmla="*/ 254643 h 1261641"/>
              <a:gd name="connsiteX3" fmla="*/ 347241 w 2674553"/>
              <a:gd name="connsiteY3" fmla="*/ 231494 h 1261641"/>
              <a:gd name="connsiteX4" fmla="*/ 428264 w 2674553"/>
              <a:gd name="connsiteY4" fmla="*/ 185195 h 1261641"/>
              <a:gd name="connsiteX5" fmla="*/ 462988 w 2674553"/>
              <a:gd name="connsiteY5" fmla="*/ 162046 h 1261641"/>
              <a:gd name="connsiteX6" fmla="*/ 497712 w 2674553"/>
              <a:gd name="connsiteY6" fmla="*/ 150471 h 1261641"/>
              <a:gd name="connsiteX7" fmla="*/ 555585 w 2674553"/>
              <a:gd name="connsiteY7" fmla="*/ 127322 h 1261641"/>
              <a:gd name="connsiteX8" fmla="*/ 590309 w 2674553"/>
              <a:gd name="connsiteY8" fmla="*/ 104172 h 1261641"/>
              <a:gd name="connsiteX9" fmla="*/ 659757 w 2674553"/>
              <a:gd name="connsiteY9" fmla="*/ 81023 h 1261641"/>
              <a:gd name="connsiteX10" fmla="*/ 694481 w 2674553"/>
              <a:gd name="connsiteY10" fmla="*/ 69448 h 1261641"/>
              <a:gd name="connsiteX11" fmla="*/ 763929 w 2674553"/>
              <a:gd name="connsiteY11" fmla="*/ 46299 h 1261641"/>
              <a:gd name="connsiteX12" fmla="*/ 798653 w 2674553"/>
              <a:gd name="connsiteY12" fmla="*/ 34724 h 1261641"/>
              <a:gd name="connsiteX13" fmla="*/ 937550 w 2674553"/>
              <a:gd name="connsiteY13" fmla="*/ 11575 h 1261641"/>
              <a:gd name="connsiteX14" fmla="*/ 1064871 w 2674553"/>
              <a:gd name="connsiteY14" fmla="*/ 0 h 1261641"/>
              <a:gd name="connsiteX15" fmla="*/ 1435261 w 2674553"/>
              <a:gd name="connsiteY15" fmla="*/ 23149 h 1261641"/>
              <a:gd name="connsiteX16" fmla="*/ 1666755 w 2674553"/>
              <a:gd name="connsiteY16" fmla="*/ 46299 h 1261641"/>
              <a:gd name="connsiteX17" fmla="*/ 1794076 w 2674553"/>
              <a:gd name="connsiteY17" fmla="*/ 69448 h 1261641"/>
              <a:gd name="connsiteX18" fmla="*/ 1886674 w 2674553"/>
              <a:gd name="connsiteY18" fmla="*/ 92598 h 1261641"/>
              <a:gd name="connsiteX19" fmla="*/ 1979271 w 2674553"/>
              <a:gd name="connsiteY19" fmla="*/ 104172 h 1261641"/>
              <a:gd name="connsiteX20" fmla="*/ 2083443 w 2674553"/>
              <a:gd name="connsiteY20" fmla="*/ 138896 h 1261641"/>
              <a:gd name="connsiteX21" fmla="*/ 2176041 w 2674553"/>
              <a:gd name="connsiteY21" fmla="*/ 173620 h 1261641"/>
              <a:gd name="connsiteX22" fmla="*/ 2210765 w 2674553"/>
              <a:gd name="connsiteY22" fmla="*/ 196770 h 1261641"/>
              <a:gd name="connsiteX23" fmla="*/ 2257064 w 2674553"/>
              <a:gd name="connsiteY23" fmla="*/ 185195 h 1261641"/>
              <a:gd name="connsiteX24" fmla="*/ 2338086 w 2674553"/>
              <a:gd name="connsiteY24" fmla="*/ 208344 h 1261641"/>
              <a:gd name="connsiteX25" fmla="*/ 2372810 w 2674553"/>
              <a:gd name="connsiteY25" fmla="*/ 231494 h 1261641"/>
              <a:gd name="connsiteX26" fmla="*/ 2395960 w 2674553"/>
              <a:gd name="connsiteY26" fmla="*/ 254643 h 1261641"/>
              <a:gd name="connsiteX27" fmla="*/ 2465408 w 2674553"/>
              <a:gd name="connsiteY27" fmla="*/ 300942 h 1261641"/>
              <a:gd name="connsiteX28" fmla="*/ 2500132 w 2674553"/>
              <a:gd name="connsiteY28" fmla="*/ 324091 h 1261641"/>
              <a:gd name="connsiteX29" fmla="*/ 2523281 w 2674553"/>
              <a:gd name="connsiteY29" fmla="*/ 358815 h 1261641"/>
              <a:gd name="connsiteX30" fmla="*/ 2592729 w 2674553"/>
              <a:gd name="connsiteY30" fmla="*/ 451413 h 1261641"/>
              <a:gd name="connsiteX31" fmla="*/ 2639028 w 2674553"/>
              <a:gd name="connsiteY31" fmla="*/ 520861 h 1261641"/>
              <a:gd name="connsiteX32" fmla="*/ 2650603 w 2674553"/>
              <a:gd name="connsiteY32" fmla="*/ 555585 h 1261641"/>
              <a:gd name="connsiteX33" fmla="*/ 2673752 w 2674553"/>
              <a:gd name="connsiteY33" fmla="*/ 590309 h 1261641"/>
              <a:gd name="connsiteX34" fmla="*/ 2662177 w 2674553"/>
              <a:gd name="connsiteY34" fmla="*/ 879676 h 1261641"/>
              <a:gd name="connsiteX35" fmla="*/ 2650603 w 2674553"/>
              <a:gd name="connsiteY35" fmla="*/ 925975 h 1261641"/>
              <a:gd name="connsiteX36" fmla="*/ 2615879 w 2674553"/>
              <a:gd name="connsiteY36" fmla="*/ 949124 h 1261641"/>
              <a:gd name="connsiteX37" fmla="*/ 2523281 w 2674553"/>
              <a:gd name="connsiteY37" fmla="*/ 1030147 h 1261641"/>
              <a:gd name="connsiteX38" fmla="*/ 2384385 w 2674553"/>
              <a:gd name="connsiteY38" fmla="*/ 1076446 h 1261641"/>
              <a:gd name="connsiteX39" fmla="*/ 2222339 w 2674553"/>
              <a:gd name="connsiteY39" fmla="*/ 1122744 h 1261641"/>
              <a:gd name="connsiteX40" fmla="*/ 2187615 w 2674553"/>
              <a:gd name="connsiteY40" fmla="*/ 1134319 h 1261641"/>
              <a:gd name="connsiteX41" fmla="*/ 2152891 w 2674553"/>
              <a:gd name="connsiteY41" fmla="*/ 1145894 h 1261641"/>
              <a:gd name="connsiteX42" fmla="*/ 2083443 w 2674553"/>
              <a:gd name="connsiteY42" fmla="*/ 1157468 h 1261641"/>
              <a:gd name="connsiteX43" fmla="*/ 2048719 w 2674553"/>
              <a:gd name="connsiteY43" fmla="*/ 1169043 h 1261641"/>
              <a:gd name="connsiteX44" fmla="*/ 1909823 w 2674553"/>
              <a:gd name="connsiteY44" fmla="*/ 1192192 h 1261641"/>
              <a:gd name="connsiteX45" fmla="*/ 1828800 w 2674553"/>
              <a:gd name="connsiteY45" fmla="*/ 1215342 h 1261641"/>
              <a:gd name="connsiteX46" fmla="*/ 1747777 w 2674553"/>
              <a:gd name="connsiteY46" fmla="*/ 1226917 h 1261641"/>
              <a:gd name="connsiteX47" fmla="*/ 1689904 w 2674553"/>
              <a:gd name="connsiteY47" fmla="*/ 1238491 h 1261641"/>
              <a:gd name="connsiteX48" fmla="*/ 1435261 w 2674553"/>
              <a:gd name="connsiteY48" fmla="*/ 1261641 h 1261641"/>
              <a:gd name="connsiteX49" fmla="*/ 1018572 w 2674553"/>
              <a:gd name="connsiteY49" fmla="*/ 1250066 h 1261641"/>
              <a:gd name="connsiteX50" fmla="*/ 787079 w 2674553"/>
              <a:gd name="connsiteY50" fmla="*/ 1203767 h 1261641"/>
              <a:gd name="connsiteX51" fmla="*/ 717631 w 2674553"/>
              <a:gd name="connsiteY51" fmla="*/ 1180618 h 1261641"/>
              <a:gd name="connsiteX52" fmla="*/ 682907 w 2674553"/>
              <a:gd name="connsiteY52" fmla="*/ 1157468 h 1261641"/>
              <a:gd name="connsiteX53" fmla="*/ 613458 w 2674553"/>
              <a:gd name="connsiteY53" fmla="*/ 1134319 h 1261641"/>
              <a:gd name="connsiteX54" fmla="*/ 578734 w 2674553"/>
              <a:gd name="connsiteY54" fmla="*/ 1111170 h 1261641"/>
              <a:gd name="connsiteX55" fmla="*/ 509286 w 2674553"/>
              <a:gd name="connsiteY55" fmla="*/ 1088020 h 1261641"/>
              <a:gd name="connsiteX56" fmla="*/ 474562 w 2674553"/>
              <a:gd name="connsiteY56" fmla="*/ 1076446 h 1261641"/>
              <a:gd name="connsiteX57" fmla="*/ 439838 w 2674553"/>
              <a:gd name="connsiteY57" fmla="*/ 1053296 h 1261641"/>
              <a:gd name="connsiteX58" fmla="*/ 370390 w 2674553"/>
              <a:gd name="connsiteY58" fmla="*/ 1030147 h 1261641"/>
              <a:gd name="connsiteX59" fmla="*/ 300942 w 2674553"/>
              <a:gd name="connsiteY59" fmla="*/ 995423 h 1261641"/>
              <a:gd name="connsiteX60" fmla="*/ 243069 w 2674553"/>
              <a:gd name="connsiteY60" fmla="*/ 949124 h 1261641"/>
              <a:gd name="connsiteX61" fmla="*/ 208345 w 2674553"/>
              <a:gd name="connsiteY61" fmla="*/ 925975 h 1261641"/>
              <a:gd name="connsiteX62" fmla="*/ 150471 w 2674553"/>
              <a:gd name="connsiteY62" fmla="*/ 868101 h 1261641"/>
              <a:gd name="connsiteX63" fmla="*/ 127322 w 2674553"/>
              <a:gd name="connsiteY63" fmla="*/ 833377 h 1261641"/>
              <a:gd name="connsiteX64" fmla="*/ 92598 w 2674553"/>
              <a:gd name="connsiteY64" fmla="*/ 810228 h 1261641"/>
              <a:gd name="connsiteX65" fmla="*/ 46299 w 2674553"/>
              <a:gd name="connsiteY65" fmla="*/ 763929 h 1261641"/>
              <a:gd name="connsiteX66" fmla="*/ 11575 w 2674553"/>
              <a:gd name="connsiteY66" fmla="*/ 694481 h 1261641"/>
              <a:gd name="connsiteX67" fmla="*/ 0 w 2674553"/>
              <a:gd name="connsiteY67" fmla="*/ 659757 h 1261641"/>
              <a:gd name="connsiteX68" fmla="*/ 11575 w 2674553"/>
              <a:gd name="connsiteY68" fmla="*/ 497711 h 1261641"/>
              <a:gd name="connsiteX69" fmla="*/ 34724 w 2674553"/>
              <a:gd name="connsiteY69" fmla="*/ 428263 h 1261641"/>
              <a:gd name="connsiteX70" fmla="*/ 115747 w 2674553"/>
              <a:gd name="connsiteY70" fmla="*/ 347241 h 1261641"/>
              <a:gd name="connsiteX71" fmla="*/ 150471 w 2674553"/>
              <a:gd name="connsiteY71" fmla="*/ 335666 h 12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674553" h="1261641">
                <a:moveTo>
                  <a:pt x="150471" y="335666"/>
                </a:moveTo>
                <a:cubicBezTo>
                  <a:pt x="177479" y="324091"/>
                  <a:pt x="206704" y="316717"/>
                  <a:pt x="231494" y="300942"/>
                </a:cubicBezTo>
                <a:cubicBezTo>
                  <a:pt x="249907" y="289224"/>
                  <a:pt x="257087" y="261545"/>
                  <a:pt x="277793" y="254643"/>
                </a:cubicBezTo>
                <a:lnTo>
                  <a:pt x="347241" y="231494"/>
                </a:lnTo>
                <a:cubicBezTo>
                  <a:pt x="459186" y="147534"/>
                  <a:pt x="339891" y="229381"/>
                  <a:pt x="428264" y="185195"/>
                </a:cubicBezTo>
                <a:cubicBezTo>
                  <a:pt x="440706" y="178974"/>
                  <a:pt x="450546" y="168267"/>
                  <a:pt x="462988" y="162046"/>
                </a:cubicBezTo>
                <a:cubicBezTo>
                  <a:pt x="473901" y="156590"/>
                  <a:pt x="486288" y="154755"/>
                  <a:pt x="497712" y="150471"/>
                </a:cubicBezTo>
                <a:cubicBezTo>
                  <a:pt x="517166" y="143176"/>
                  <a:pt x="537002" y="136614"/>
                  <a:pt x="555585" y="127322"/>
                </a:cubicBezTo>
                <a:cubicBezTo>
                  <a:pt x="568027" y="121101"/>
                  <a:pt x="577597" y="109822"/>
                  <a:pt x="590309" y="104172"/>
                </a:cubicBezTo>
                <a:cubicBezTo>
                  <a:pt x="612607" y="94262"/>
                  <a:pt x="636608" y="88739"/>
                  <a:pt x="659757" y="81023"/>
                </a:cubicBezTo>
                <a:lnTo>
                  <a:pt x="694481" y="69448"/>
                </a:lnTo>
                <a:lnTo>
                  <a:pt x="763929" y="46299"/>
                </a:lnTo>
                <a:cubicBezTo>
                  <a:pt x="775504" y="42441"/>
                  <a:pt x="786689" y="37117"/>
                  <a:pt x="798653" y="34724"/>
                </a:cubicBezTo>
                <a:cubicBezTo>
                  <a:pt x="857404" y="22974"/>
                  <a:pt x="872934" y="18755"/>
                  <a:pt x="937550" y="11575"/>
                </a:cubicBezTo>
                <a:cubicBezTo>
                  <a:pt x="979905" y="6869"/>
                  <a:pt x="1022431" y="3858"/>
                  <a:pt x="1064871" y="0"/>
                </a:cubicBezTo>
                <a:cubicBezTo>
                  <a:pt x="1266838" y="10630"/>
                  <a:pt x="1258326" y="8405"/>
                  <a:pt x="1435261" y="23149"/>
                </a:cubicBezTo>
                <a:cubicBezTo>
                  <a:pt x="1493372" y="27992"/>
                  <a:pt x="1605495" y="38131"/>
                  <a:pt x="1666755" y="46299"/>
                </a:cubicBezTo>
                <a:cubicBezTo>
                  <a:pt x="1694726" y="50029"/>
                  <a:pt x="1764225" y="62559"/>
                  <a:pt x="1794076" y="69448"/>
                </a:cubicBezTo>
                <a:cubicBezTo>
                  <a:pt x="1825077" y="76602"/>
                  <a:pt x="1855403" y="86735"/>
                  <a:pt x="1886674" y="92598"/>
                </a:cubicBezTo>
                <a:cubicBezTo>
                  <a:pt x="1917247" y="98330"/>
                  <a:pt x="1948405" y="100314"/>
                  <a:pt x="1979271" y="104172"/>
                </a:cubicBezTo>
                <a:lnTo>
                  <a:pt x="2083443" y="138896"/>
                </a:lnTo>
                <a:cubicBezTo>
                  <a:pt x="2113489" y="148911"/>
                  <a:pt x="2148371" y="159785"/>
                  <a:pt x="2176041" y="173620"/>
                </a:cubicBezTo>
                <a:cubicBezTo>
                  <a:pt x="2188484" y="179841"/>
                  <a:pt x="2199190" y="189053"/>
                  <a:pt x="2210765" y="196770"/>
                </a:cubicBezTo>
                <a:cubicBezTo>
                  <a:pt x="2226198" y="192912"/>
                  <a:pt x="2241156" y="185195"/>
                  <a:pt x="2257064" y="185195"/>
                </a:cubicBezTo>
                <a:cubicBezTo>
                  <a:pt x="2271593" y="185195"/>
                  <a:pt x="2321714" y="202887"/>
                  <a:pt x="2338086" y="208344"/>
                </a:cubicBezTo>
                <a:cubicBezTo>
                  <a:pt x="2349661" y="216061"/>
                  <a:pt x="2361947" y="222804"/>
                  <a:pt x="2372810" y="231494"/>
                </a:cubicBezTo>
                <a:cubicBezTo>
                  <a:pt x="2381331" y="238311"/>
                  <a:pt x="2387230" y="248095"/>
                  <a:pt x="2395960" y="254643"/>
                </a:cubicBezTo>
                <a:cubicBezTo>
                  <a:pt x="2418218" y="271336"/>
                  <a:pt x="2442259" y="285509"/>
                  <a:pt x="2465408" y="300942"/>
                </a:cubicBezTo>
                <a:lnTo>
                  <a:pt x="2500132" y="324091"/>
                </a:lnTo>
                <a:cubicBezTo>
                  <a:pt x="2507848" y="335666"/>
                  <a:pt x="2514591" y="347952"/>
                  <a:pt x="2523281" y="358815"/>
                </a:cubicBezTo>
                <a:cubicBezTo>
                  <a:pt x="2554621" y="397991"/>
                  <a:pt x="2569652" y="382184"/>
                  <a:pt x="2592729" y="451413"/>
                </a:cubicBezTo>
                <a:cubicBezTo>
                  <a:pt x="2609480" y="501666"/>
                  <a:pt x="2595677" y="477510"/>
                  <a:pt x="2639028" y="520861"/>
                </a:cubicBezTo>
                <a:cubicBezTo>
                  <a:pt x="2642886" y="532436"/>
                  <a:pt x="2645147" y="544672"/>
                  <a:pt x="2650603" y="555585"/>
                </a:cubicBezTo>
                <a:cubicBezTo>
                  <a:pt x="2656824" y="568027"/>
                  <a:pt x="2673256" y="576407"/>
                  <a:pt x="2673752" y="590309"/>
                </a:cubicBezTo>
                <a:cubicBezTo>
                  <a:pt x="2677197" y="686780"/>
                  <a:pt x="2668819" y="783372"/>
                  <a:pt x="2662177" y="879676"/>
                </a:cubicBezTo>
                <a:cubicBezTo>
                  <a:pt x="2661083" y="895546"/>
                  <a:pt x="2659427" y="912739"/>
                  <a:pt x="2650603" y="925975"/>
                </a:cubicBezTo>
                <a:cubicBezTo>
                  <a:pt x="2642887" y="937550"/>
                  <a:pt x="2626348" y="939964"/>
                  <a:pt x="2615879" y="949124"/>
                </a:cubicBezTo>
                <a:cubicBezTo>
                  <a:pt x="2507543" y="1043918"/>
                  <a:pt x="2601420" y="978055"/>
                  <a:pt x="2523281" y="1030147"/>
                </a:cubicBezTo>
                <a:cubicBezTo>
                  <a:pt x="2476299" y="1100620"/>
                  <a:pt x="2520453" y="1053768"/>
                  <a:pt x="2384385" y="1076446"/>
                </a:cubicBezTo>
                <a:cubicBezTo>
                  <a:pt x="2326254" y="1086134"/>
                  <a:pt x="2277379" y="1104397"/>
                  <a:pt x="2222339" y="1122744"/>
                </a:cubicBezTo>
                <a:lnTo>
                  <a:pt x="2187615" y="1134319"/>
                </a:lnTo>
                <a:cubicBezTo>
                  <a:pt x="2176040" y="1138177"/>
                  <a:pt x="2164926" y="1143888"/>
                  <a:pt x="2152891" y="1145894"/>
                </a:cubicBezTo>
                <a:lnTo>
                  <a:pt x="2083443" y="1157468"/>
                </a:lnTo>
                <a:cubicBezTo>
                  <a:pt x="2071868" y="1161326"/>
                  <a:pt x="2060555" y="1166084"/>
                  <a:pt x="2048719" y="1169043"/>
                </a:cubicBezTo>
                <a:cubicBezTo>
                  <a:pt x="2003580" y="1180328"/>
                  <a:pt x="1955563" y="1185658"/>
                  <a:pt x="1909823" y="1192192"/>
                </a:cubicBezTo>
                <a:cubicBezTo>
                  <a:pt x="1880071" y="1202109"/>
                  <a:pt x="1860775" y="1209528"/>
                  <a:pt x="1828800" y="1215342"/>
                </a:cubicBezTo>
                <a:cubicBezTo>
                  <a:pt x="1801958" y="1220222"/>
                  <a:pt x="1774688" y="1222432"/>
                  <a:pt x="1747777" y="1226917"/>
                </a:cubicBezTo>
                <a:cubicBezTo>
                  <a:pt x="1728372" y="1230151"/>
                  <a:pt x="1709379" y="1235709"/>
                  <a:pt x="1689904" y="1238491"/>
                </a:cubicBezTo>
                <a:cubicBezTo>
                  <a:pt x="1609957" y="1249912"/>
                  <a:pt x="1513697" y="1255607"/>
                  <a:pt x="1435261" y="1261641"/>
                </a:cubicBezTo>
                <a:cubicBezTo>
                  <a:pt x="1296365" y="1257783"/>
                  <a:pt x="1157251" y="1258733"/>
                  <a:pt x="1018572" y="1250066"/>
                </a:cubicBezTo>
                <a:cubicBezTo>
                  <a:pt x="976479" y="1247435"/>
                  <a:pt x="838323" y="1220848"/>
                  <a:pt x="787079" y="1203767"/>
                </a:cubicBezTo>
                <a:lnTo>
                  <a:pt x="717631" y="1180618"/>
                </a:lnTo>
                <a:cubicBezTo>
                  <a:pt x="706056" y="1172901"/>
                  <a:pt x="695619" y="1163118"/>
                  <a:pt x="682907" y="1157468"/>
                </a:cubicBezTo>
                <a:cubicBezTo>
                  <a:pt x="660608" y="1147558"/>
                  <a:pt x="633762" y="1147855"/>
                  <a:pt x="613458" y="1134319"/>
                </a:cubicBezTo>
                <a:cubicBezTo>
                  <a:pt x="601883" y="1126603"/>
                  <a:pt x="591446" y="1116820"/>
                  <a:pt x="578734" y="1111170"/>
                </a:cubicBezTo>
                <a:cubicBezTo>
                  <a:pt x="556436" y="1101260"/>
                  <a:pt x="532435" y="1095736"/>
                  <a:pt x="509286" y="1088020"/>
                </a:cubicBezTo>
                <a:lnTo>
                  <a:pt x="474562" y="1076446"/>
                </a:lnTo>
                <a:cubicBezTo>
                  <a:pt x="462987" y="1068729"/>
                  <a:pt x="452550" y="1058946"/>
                  <a:pt x="439838" y="1053296"/>
                </a:cubicBezTo>
                <a:cubicBezTo>
                  <a:pt x="417540" y="1043386"/>
                  <a:pt x="390693" y="1043682"/>
                  <a:pt x="370390" y="1030147"/>
                </a:cubicBezTo>
                <a:cubicBezTo>
                  <a:pt x="270876" y="963805"/>
                  <a:pt x="396784" y="1043344"/>
                  <a:pt x="300942" y="995423"/>
                </a:cubicBezTo>
                <a:cubicBezTo>
                  <a:pt x="253436" y="971670"/>
                  <a:pt x="278959" y="977836"/>
                  <a:pt x="243069" y="949124"/>
                </a:cubicBezTo>
                <a:cubicBezTo>
                  <a:pt x="232206" y="940434"/>
                  <a:pt x="218814" y="935135"/>
                  <a:pt x="208345" y="925975"/>
                </a:cubicBezTo>
                <a:cubicBezTo>
                  <a:pt x="187813" y="908010"/>
                  <a:pt x="165604" y="890801"/>
                  <a:pt x="150471" y="868101"/>
                </a:cubicBezTo>
                <a:cubicBezTo>
                  <a:pt x="142755" y="856526"/>
                  <a:pt x="137159" y="843214"/>
                  <a:pt x="127322" y="833377"/>
                </a:cubicBezTo>
                <a:cubicBezTo>
                  <a:pt x="117485" y="823540"/>
                  <a:pt x="103160" y="819281"/>
                  <a:pt x="92598" y="810228"/>
                </a:cubicBezTo>
                <a:cubicBezTo>
                  <a:pt x="76027" y="796024"/>
                  <a:pt x="46299" y="763929"/>
                  <a:pt x="46299" y="763929"/>
                </a:cubicBezTo>
                <a:cubicBezTo>
                  <a:pt x="17205" y="676649"/>
                  <a:pt x="56451" y="784232"/>
                  <a:pt x="11575" y="694481"/>
                </a:cubicBezTo>
                <a:cubicBezTo>
                  <a:pt x="6119" y="683568"/>
                  <a:pt x="3858" y="671332"/>
                  <a:pt x="0" y="659757"/>
                </a:cubicBezTo>
                <a:cubicBezTo>
                  <a:pt x="3858" y="605742"/>
                  <a:pt x="3542" y="551265"/>
                  <a:pt x="11575" y="497711"/>
                </a:cubicBezTo>
                <a:cubicBezTo>
                  <a:pt x="15195" y="473579"/>
                  <a:pt x="27008" y="451412"/>
                  <a:pt x="34724" y="428263"/>
                </a:cubicBezTo>
                <a:cubicBezTo>
                  <a:pt x="47340" y="390416"/>
                  <a:pt x="53837" y="347241"/>
                  <a:pt x="115747" y="347241"/>
                </a:cubicBezTo>
                <a:lnTo>
                  <a:pt x="150471" y="335666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9A3541-B091-E04E-9897-0C6F7168D41D}"/>
              </a:ext>
            </a:extLst>
          </p:cNvPr>
          <p:cNvCxnSpPr>
            <a:cxnSpLocks/>
          </p:cNvCxnSpPr>
          <p:nvPr/>
        </p:nvCxnSpPr>
        <p:spPr>
          <a:xfrm flipH="1" flipV="1">
            <a:off x="7310352" y="4113429"/>
            <a:ext cx="983672" cy="2747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4835F2-64FF-5343-AE5B-E1AFA97BBB90}"/>
              </a:ext>
            </a:extLst>
          </p:cNvPr>
          <p:cNvSpPr txBox="1"/>
          <p:nvPr/>
        </p:nvSpPr>
        <p:spPr>
          <a:xfrm>
            <a:off x="8294024" y="4077552"/>
            <a:ext cx="218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Intractable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64576-892D-2D4C-AAE4-83DC13E498B7}"/>
              </a:ext>
            </a:extLst>
          </p:cNvPr>
          <p:cNvSpPr txBox="1"/>
          <p:nvPr/>
        </p:nvSpPr>
        <p:spPr>
          <a:xfrm>
            <a:off x="3848952" y="4388168"/>
            <a:ext cx="49076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solidFill>
                  <a:srgbClr val="FF0000"/>
                </a:solidFill>
              </a:rPr>
              <a:t>hhh</a:t>
            </a:r>
            <a:r>
              <a:rPr lang="zh-CN" altLang="en-US" sz="2800" dirty="0"/>
              <a:t> </a:t>
            </a: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</a:rPr>
              <a:t>Summing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over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all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choices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of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BAC919-DFB1-EC44-873D-B5AAB2B24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812" y="4413452"/>
            <a:ext cx="1822676" cy="4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644D-11ED-6C43-B842-23603052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Objective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7B16D-C859-B745-93FA-9A0C046DF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variational lower bound</a:t>
            </a:r>
          </a:p>
          <a:p>
            <a:r>
              <a:rPr lang="en-US" dirty="0"/>
              <a:t>A neural network for parametrizing distributions</a:t>
            </a:r>
          </a:p>
          <a:p>
            <a:r>
              <a:rPr lang="en-US" dirty="0"/>
              <a:t>Continuous relaxation of subset sampling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F71DA-2721-AD4B-BF58-BE35C50E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Tractable Variational Formulation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EA32C-DA0C-6943-87B7-192B40532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2209930"/>
            <a:ext cx="10119360" cy="178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8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131CB-BBB7-0446-A865-81DC3C48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Variational Lower Bound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42D559-7749-2F48-914D-753745C99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648" y="2505701"/>
            <a:ext cx="9246704" cy="109574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1E4BE7-21BD-FF47-AA34-6B70202EBEE9}"/>
              </a:ext>
            </a:extLst>
          </p:cNvPr>
          <p:cNvSpPr txBox="1"/>
          <p:nvPr/>
        </p:nvSpPr>
        <p:spPr>
          <a:xfrm>
            <a:off x="838200" y="1570897"/>
            <a:ext cx="812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Objective: </a:t>
            </a:r>
          </a:p>
        </p:txBody>
      </p:sp>
    </p:spTree>
    <p:extLst>
      <p:ext uri="{BB962C8B-B14F-4D97-AF65-F5344CB8AC3E}">
        <p14:creationId xmlns:p14="http://schemas.microsoft.com/office/powerpoint/2010/main" val="340489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36F9-93A1-E84C-A23B-973745F9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Parametrize                                                               by      ,</a:t>
            </a:r>
          </a:p>
          <a:p>
            <a:pPr marL="0" indent="0">
              <a:buNone/>
            </a:pPr>
            <a:r>
              <a:rPr lang="en-US" sz="3200" dirty="0"/>
              <a:t>such that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D4ED0-5EF8-F547-BC36-6F24F7994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309" y="626165"/>
            <a:ext cx="812247" cy="770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8449-60FE-504C-939A-0CD062D2D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single neural network for parametrizing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EA6496-13C3-764A-991A-C05773A41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850" y="3714837"/>
            <a:ext cx="5045382" cy="17624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F583F4-0A1A-BB48-B4C8-0947CCDD1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398" y="1822885"/>
            <a:ext cx="538492" cy="528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3D1C37-B097-B241-9250-0825AF07E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850" y="1822885"/>
            <a:ext cx="5588619" cy="533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3CE540-F1C3-8F48-890E-482FFDB43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3488" y="2904560"/>
            <a:ext cx="5681486" cy="67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0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166A5-30D2-7E4F-8D9F-A36F15E4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484" y="418870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Summing over          combinations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0CDF1F3-E636-8D40-B331-96A035A15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07163"/>
            <a:ext cx="10515600" cy="1246114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4A74F4-506C-FE4F-9815-5C95E7F5CC10}"/>
              </a:ext>
            </a:extLst>
          </p:cNvPr>
          <p:cNvCxnSpPr>
            <a:cxnSpLocks/>
          </p:cNvCxnSpPr>
          <p:nvPr/>
        </p:nvCxnSpPr>
        <p:spPr>
          <a:xfrm flipH="1" flipV="1">
            <a:off x="2263440" y="3086037"/>
            <a:ext cx="3014413" cy="13897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D642D50-1E74-F547-A012-8D856A8E7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889" y="4300835"/>
            <a:ext cx="918511" cy="109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38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DBDE6-7B66-DF41-BEC5-1F4E77CA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relaxation of subset sampling</a:t>
            </a:r>
          </a:p>
        </p:txBody>
      </p:sp>
    </p:spTree>
    <p:extLst>
      <p:ext uri="{BB962C8B-B14F-4D97-AF65-F5344CB8AC3E}">
        <p14:creationId xmlns:p14="http://schemas.microsoft.com/office/powerpoint/2010/main" val="4007356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DBDE6-7B66-DF41-BEC5-1F4E77CA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relaxation of subset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5C293-DCB8-9447-827A-ECBD070C7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145"/>
            <a:ext cx="10515600" cy="4351338"/>
          </a:xfrm>
        </p:spPr>
        <p:txBody>
          <a:bodyPr/>
          <a:lstStyle/>
          <a:p>
            <a:r>
              <a:rPr lang="en-US" sz="3200" dirty="0"/>
              <a:t>                                           ::      :          such that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CABFAE-49EC-F04C-8C64-B8990FD928D4}"/>
              </a:ext>
            </a:extLst>
          </p:cNvPr>
          <p:cNvGrpSpPr/>
          <p:nvPr/>
        </p:nvGrpSpPr>
        <p:grpSpPr>
          <a:xfrm>
            <a:off x="1217083" y="1794897"/>
            <a:ext cx="9269301" cy="1171695"/>
            <a:chOff x="1137570" y="1743161"/>
            <a:chExt cx="9269301" cy="11716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E956E2-A50D-8948-B68D-8313CC2AE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3933" y="1787842"/>
              <a:ext cx="1372122" cy="43998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1475E6B-F725-4747-AAC2-958EDBA4C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4758" y="2369845"/>
              <a:ext cx="7962113" cy="54501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580367E-80F6-9542-9726-17DC54AAE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7570" y="1743161"/>
              <a:ext cx="4079043" cy="537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231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7115-D6BA-9F46-BEBA-F11D38F1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 for Model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78530-41AE-8F4E-9B90-FED22A498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Application of machine learni</a:t>
            </a:r>
            <a:r>
              <a:rPr lang="en-US" altLang="zh-CN" dirty="0"/>
              <a:t>ng</a:t>
            </a:r>
            <a:endParaRPr lang="en-US" dirty="0"/>
          </a:p>
          <a:p>
            <a:pPr lvl="1"/>
            <a:r>
              <a:rPr lang="en-US" dirty="0"/>
              <a:t>Medicine</a:t>
            </a:r>
          </a:p>
          <a:p>
            <a:pPr lvl="1"/>
            <a:r>
              <a:rPr lang="en-US" dirty="0"/>
              <a:t>Financial markets</a:t>
            </a:r>
          </a:p>
          <a:p>
            <a:pPr lvl="1"/>
            <a:r>
              <a:rPr lang="en-US" dirty="0"/>
              <a:t>Criminal justice</a:t>
            </a:r>
          </a:p>
          <a:p>
            <a:r>
              <a:rPr lang="en-US" dirty="0"/>
              <a:t>Complex models </a:t>
            </a:r>
          </a:p>
          <a:p>
            <a:pPr lvl="1"/>
            <a:r>
              <a:rPr lang="en-US" dirty="0"/>
              <a:t>Deep neural networks</a:t>
            </a:r>
          </a:p>
          <a:p>
            <a:pPr lvl="1"/>
            <a:r>
              <a:rPr lang="en-US" dirty="0"/>
              <a:t>Random forests</a:t>
            </a:r>
          </a:p>
          <a:p>
            <a:pPr lvl="1"/>
            <a:r>
              <a:rPr lang="en-US" dirty="0"/>
              <a:t>Kernel methods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873A23-279B-AB4B-A32B-686A223E9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270" y="3872948"/>
            <a:ext cx="2274516" cy="12728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72E0E9-1463-024A-B19F-87170F9E3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873" y="2124512"/>
            <a:ext cx="1842282" cy="1308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130281-41F7-0D4B-A3F6-BB6D06D06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9361" y="2124512"/>
            <a:ext cx="2301425" cy="13080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7C78D7-37A8-5743-8980-18807C3F0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687" y="2124512"/>
            <a:ext cx="2158109" cy="1308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673EF-6FE4-AF40-B4F8-9DF13B282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243" y="3866357"/>
            <a:ext cx="2390929" cy="1357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345218-72E9-A546-8A19-1B16E6F27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1615" y="3851356"/>
            <a:ext cx="1979272" cy="12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DBDE6-7B66-DF41-BEC5-1F4E77CA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relaxation of subset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5C293-DCB8-9447-827A-ECBD070C7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145"/>
            <a:ext cx="10515600" cy="4351338"/>
          </a:xfrm>
        </p:spPr>
        <p:txBody>
          <a:bodyPr/>
          <a:lstStyle/>
          <a:p>
            <a:r>
              <a:rPr lang="en-US" sz="3200" dirty="0"/>
              <a:t>                                           ::      :          such that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zh-CN" altLang="en-US" sz="3200" dirty="0"/>
              <a:t>  </a:t>
            </a:r>
            <a:r>
              <a:rPr lang="en-US" sz="3200" dirty="0"/>
              <a:t>Approximation</a:t>
            </a:r>
            <a:r>
              <a:rPr lang="en-US" dirty="0"/>
              <a:t> of Categorical: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CABFAE-49EC-F04C-8C64-B8990FD928D4}"/>
              </a:ext>
            </a:extLst>
          </p:cNvPr>
          <p:cNvGrpSpPr/>
          <p:nvPr/>
        </p:nvGrpSpPr>
        <p:grpSpPr>
          <a:xfrm>
            <a:off x="1217083" y="1794897"/>
            <a:ext cx="9269301" cy="2108841"/>
            <a:chOff x="1137570" y="1743161"/>
            <a:chExt cx="9269301" cy="21088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E956E2-A50D-8948-B68D-8313CC2AE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3933" y="1787842"/>
              <a:ext cx="1372122" cy="43998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1475E6B-F725-4747-AAC2-958EDBA4C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4758" y="2369845"/>
              <a:ext cx="7962113" cy="54501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FDC0D13-18B9-8C4E-8DBE-5B3A2E3ED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8201" y="3176914"/>
              <a:ext cx="6909421" cy="67508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580367E-80F6-9542-9726-17DC54AAE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7570" y="1743161"/>
              <a:ext cx="4079043" cy="537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1373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DBDE6-7B66-DF41-BEC5-1F4E77CA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relaxation of subset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5C293-DCB8-9447-827A-ECBD070C7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145"/>
            <a:ext cx="10515600" cy="4351338"/>
          </a:xfrm>
        </p:spPr>
        <p:txBody>
          <a:bodyPr/>
          <a:lstStyle/>
          <a:p>
            <a:r>
              <a:rPr lang="en-US" sz="3200" dirty="0"/>
              <a:t>                                           ::      :          such that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zh-CN" altLang="en-US" sz="3200" dirty="0"/>
              <a:t>  </a:t>
            </a:r>
            <a:r>
              <a:rPr lang="en-US" sz="3200" dirty="0"/>
              <a:t>Approximation</a:t>
            </a:r>
            <a:r>
              <a:rPr lang="en-US" dirty="0"/>
              <a:t> of Categorical: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B1D669-F8EC-C945-9737-F9CFB99F0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2" y="5705845"/>
            <a:ext cx="3112000" cy="5682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7B8DBB-7208-D54B-8C6D-70039C535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58" y="4463188"/>
            <a:ext cx="7302483" cy="131401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4CABFAE-49EC-F04C-8C64-B8990FD928D4}"/>
              </a:ext>
            </a:extLst>
          </p:cNvPr>
          <p:cNvGrpSpPr/>
          <p:nvPr/>
        </p:nvGrpSpPr>
        <p:grpSpPr>
          <a:xfrm>
            <a:off x="1217083" y="1794897"/>
            <a:ext cx="9269301" cy="2108841"/>
            <a:chOff x="1137570" y="1743161"/>
            <a:chExt cx="9269301" cy="21088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E956E2-A50D-8948-B68D-8313CC2AE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3933" y="1787842"/>
              <a:ext cx="1372122" cy="43998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1475E6B-F725-4747-AAC2-958EDBA4C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44758" y="2369845"/>
              <a:ext cx="7962113" cy="54501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FDC0D13-18B9-8C4E-8DBE-5B3A2E3ED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8201" y="3176914"/>
              <a:ext cx="6909421" cy="67508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580367E-80F6-9542-9726-17DC54AAE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7570" y="1743161"/>
              <a:ext cx="4079043" cy="53789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4F5415D-C066-0D46-92FB-1DC95ED95228}"/>
              </a:ext>
            </a:extLst>
          </p:cNvPr>
          <p:cNvSpPr txBox="1"/>
          <p:nvPr/>
        </p:nvSpPr>
        <p:spPr>
          <a:xfrm>
            <a:off x="838199" y="3847084"/>
            <a:ext cx="54620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Sample k out of d</a:t>
            </a:r>
            <a:r>
              <a:rPr lang="zh-CN" altLang="en-US" sz="3200" dirty="0"/>
              <a:t> </a:t>
            </a:r>
            <a:r>
              <a:rPr lang="en-US" altLang="zh-CN" sz="3200" dirty="0"/>
              <a:t>features</a:t>
            </a:r>
            <a:r>
              <a:rPr lang="en-US" sz="3200" dirty="0"/>
              <a:t>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48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5E95045-2381-F440-979F-E5053B940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615" y="5919682"/>
            <a:ext cx="358281" cy="3134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88901B-5A1D-C644-AAB1-AD9D7A53B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547" y="5396059"/>
            <a:ext cx="296798" cy="492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3F078D-B4BD-484E-AB16-A5BE40624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031" y="4949688"/>
            <a:ext cx="323831" cy="481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FA3360-FF61-4349-B8A0-E5AE884F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487F6-8DDF-2A4D-9D95-9F3EDBEB8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Reduce the previous problem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zh-CN" altLang="en-US" dirty="0"/>
              <a:t>                                                                                    </a:t>
            </a:r>
            <a:r>
              <a:rPr lang="en-US" altLang="zh-CN" dirty="0"/>
              <a:t>.</a:t>
            </a:r>
            <a:r>
              <a:rPr lang="en-US" dirty="0"/>
              <a:t>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1FDD050-1B25-B347-8773-39F4057A7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854" y="2389477"/>
            <a:ext cx="8144289" cy="965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5F7864-2890-A64D-895A-096490685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320" y="3601735"/>
            <a:ext cx="5901359" cy="8536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A24583-C35B-654D-B74E-8EB69EC851EC}"/>
              </a:ext>
            </a:extLst>
          </p:cNvPr>
          <p:cNvSpPr txBox="1"/>
          <p:nvPr/>
        </p:nvSpPr>
        <p:spPr>
          <a:xfrm>
            <a:off x="1073426" y="4949687"/>
            <a:ext cx="7613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zh-CN" altLang="en-US" sz="2800" dirty="0"/>
              <a:t> </a:t>
            </a:r>
            <a:r>
              <a:rPr lang="en-US" sz="2800" dirty="0"/>
              <a:t>: Auxiliary random variables.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zh-CN" altLang="en-US" sz="2800" dirty="0"/>
              <a:t> </a:t>
            </a:r>
            <a:r>
              <a:rPr lang="en-US" sz="2800" dirty="0"/>
              <a:t>: Parameters of the explainer.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 : Parameters of the variational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114934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00813E-9734-AF46-A6FE-9BF7599F6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678" y="4904499"/>
            <a:ext cx="1160669" cy="643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B2809E-C242-834A-A600-6E30E822B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14411"/>
            <a:ext cx="10515600" cy="1325563"/>
          </a:xfrm>
        </p:spPr>
        <p:txBody>
          <a:bodyPr/>
          <a:lstStyle/>
          <a:p>
            <a:r>
              <a:rPr lang="en-US" dirty="0"/>
              <a:t>Explaining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C89C3-CDFD-9B4D-A8B4-65F0CED11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946511"/>
            <a:ext cx="10515600" cy="1036845"/>
          </a:xfrm>
        </p:spPr>
        <p:txBody>
          <a:bodyPr>
            <a:normAutofit/>
          </a:bodyPr>
          <a:lstStyle/>
          <a:p>
            <a:r>
              <a:rPr lang="en-US" sz="3200" dirty="0"/>
              <a:t>Rank features according to the class probability             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11EA59-351A-1C44-A6DE-045FCD726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319" y="3118265"/>
            <a:ext cx="5901359" cy="8536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E71F3AB-B29D-5C44-A0B9-33628A584F1A}"/>
              </a:ext>
            </a:extLst>
          </p:cNvPr>
          <p:cNvSpPr txBox="1">
            <a:spLocks/>
          </p:cNvSpPr>
          <p:nvPr/>
        </p:nvSpPr>
        <p:spPr>
          <a:xfrm>
            <a:off x="838198" y="12310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Training</a:t>
            </a:r>
            <a:r>
              <a:rPr lang="en-US" dirty="0"/>
              <a:t> Stage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FB47DD-C8C4-F14D-88E6-4775528F3F16}"/>
              </a:ext>
            </a:extLst>
          </p:cNvPr>
          <p:cNvSpPr txBox="1"/>
          <p:nvPr/>
        </p:nvSpPr>
        <p:spPr>
          <a:xfrm>
            <a:off x="838198" y="2338583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/>
              <a:t>Use</a:t>
            </a:r>
            <a:r>
              <a:rPr lang="zh-CN" altLang="en-US" sz="3200" dirty="0"/>
              <a:t> </a:t>
            </a:r>
            <a:r>
              <a:rPr lang="en-US" altLang="zh-CN" sz="3200" dirty="0"/>
              <a:t>stochastic</a:t>
            </a:r>
            <a:r>
              <a:rPr lang="zh-CN" altLang="en-US" sz="3200" dirty="0"/>
              <a:t> </a:t>
            </a:r>
            <a:r>
              <a:rPr lang="en-US" altLang="zh-CN" sz="3200" dirty="0"/>
              <a:t>gradient</a:t>
            </a:r>
            <a:r>
              <a:rPr lang="zh-CN" altLang="en-US" sz="3200" dirty="0"/>
              <a:t> </a:t>
            </a:r>
            <a:r>
              <a:rPr lang="en-US" altLang="zh-CN" sz="3200" dirty="0"/>
              <a:t>methods</a:t>
            </a:r>
            <a:r>
              <a:rPr lang="zh-CN" altLang="en-US" sz="3200" dirty="0"/>
              <a:t> </a:t>
            </a:r>
            <a:r>
              <a:rPr lang="en-US" altLang="zh-CN" sz="3200" dirty="0"/>
              <a:t>to</a:t>
            </a:r>
            <a:r>
              <a:rPr lang="zh-CN" altLang="en-US" sz="3200" dirty="0"/>
              <a:t> </a:t>
            </a:r>
            <a:r>
              <a:rPr lang="en-US" altLang="zh-CN" sz="3200" dirty="0"/>
              <a:t>optimize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following: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7F4CA2-AB34-1347-AA11-AC58979E3033}"/>
              </a:ext>
            </a:extLst>
          </p:cNvPr>
          <p:cNvSpPr txBox="1"/>
          <p:nvPr/>
        </p:nvSpPr>
        <p:spPr>
          <a:xfrm>
            <a:off x="2299250" y="487683"/>
            <a:ext cx="7593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/>
              <a:t>L2X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7334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 build="p"/>
      <p:bldP spid="7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7115-D6BA-9F46-BEBA-F11D38F1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78530-41AE-8F4E-9B90-FED22A498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Orange Skin (4 out of 10)</a:t>
            </a:r>
          </a:p>
          <a:p>
            <a:r>
              <a:rPr lang="en-US" dirty="0"/>
              <a:t>XOR (2 out of 10)</a:t>
            </a:r>
          </a:p>
          <a:p>
            <a:r>
              <a:rPr lang="en-US" dirty="0"/>
              <a:t>Nonlinear additive model (4 out of 10)</a:t>
            </a:r>
          </a:p>
          <a:p>
            <a:r>
              <a:rPr lang="en-US" dirty="0"/>
              <a:t>Switch feature (Switch important features based on the sign of the first feature)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49EDBF-98D9-E14B-9DF3-AB5415BE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592" y="1278408"/>
            <a:ext cx="4411870" cy="214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D121B-FE26-5F4E-A173-92A934F84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Median Rank of True Features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4ACF6B-62B5-AD4D-B655-DFF94CC80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538" y="1043621"/>
            <a:ext cx="9038921" cy="5307994"/>
          </a:xfrm>
        </p:spPr>
      </p:pic>
    </p:spTree>
    <p:extLst>
      <p:ext uri="{BB962C8B-B14F-4D97-AF65-F5344CB8AC3E}">
        <p14:creationId xmlns:p14="http://schemas.microsoft.com/office/powerpoint/2010/main" val="3472840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04EDD7-39A9-E84A-96BE-5F235D7FF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439" y="818084"/>
            <a:ext cx="8453120" cy="507187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AD121B-FE26-5F4E-A173-92A934F84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Time Complexity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87E2E-9BBF-404B-9CA3-39AFAB29E502}"/>
              </a:ext>
            </a:extLst>
          </p:cNvPr>
          <p:cNvSpPr txBox="1"/>
          <p:nvPr/>
        </p:nvSpPr>
        <p:spPr>
          <a:xfrm>
            <a:off x="1869439" y="5996226"/>
            <a:ext cx="828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training time of L2X is shown in translucent bars.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6388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7115-D6BA-9F46-BEBA-F11D38F1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78530-41AE-8F4E-9B90-FED22A498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IMDB movie review with word-based CNN</a:t>
            </a:r>
          </a:p>
          <a:p>
            <a:r>
              <a:rPr lang="en-US" dirty="0"/>
              <a:t>IMDB movie review with hierarchical LSTM</a:t>
            </a:r>
          </a:p>
          <a:p>
            <a:r>
              <a:rPr lang="en-US" dirty="0"/>
              <a:t>MNIST with CNN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21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7115-D6BA-9F46-BEBA-F11D38F1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IMDB Movie Review with word-based CNN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A0860A-7867-9F4D-80DC-76422DD34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671" y="1825625"/>
            <a:ext cx="8644658" cy="4351338"/>
          </a:xfr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24F49A58-3978-6749-9294-51AC35635E47}"/>
              </a:ext>
            </a:extLst>
          </p:cNvPr>
          <p:cNvSpPr/>
          <p:nvPr/>
        </p:nvSpPr>
        <p:spPr>
          <a:xfrm>
            <a:off x="8137004" y="4641448"/>
            <a:ext cx="626780" cy="393539"/>
          </a:xfrm>
          <a:custGeom>
            <a:avLst/>
            <a:gdLst>
              <a:gd name="connsiteX0" fmla="*/ 23149 w 568907"/>
              <a:gd name="connsiteY0" fmla="*/ 127321 h 393539"/>
              <a:gd name="connsiteX1" fmla="*/ 138896 w 568907"/>
              <a:gd name="connsiteY1" fmla="*/ 46298 h 393539"/>
              <a:gd name="connsiteX2" fmla="*/ 208344 w 568907"/>
              <a:gd name="connsiteY2" fmla="*/ 11574 h 393539"/>
              <a:gd name="connsiteX3" fmla="*/ 312516 w 568907"/>
              <a:gd name="connsiteY3" fmla="*/ 0 h 393539"/>
              <a:gd name="connsiteX4" fmla="*/ 451412 w 568907"/>
              <a:gd name="connsiteY4" fmla="*/ 11574 h 393539"/>
              <a:gd name="connsiteX5" fmla="*/ 486136 w 568907"/>
              <a:gd name="connsiteY5" fmla="*/ 23149 h 393539"/>
              <a:gd name="connsiteX6" fmla="*/ 497711 w 568907"/>
              <a:gd name="connsiteY6" fmla="*/ 57873 h 393539"/>
              <a:gd name="connsiteX7" fmla="*/ 532435 w 568907"/>
              <a:gd name="connsiteY7" fmla="*/ 92597 h 393539"/>
              <a:gd name="connsiteX8" fmla="*/ 544010 w 568907"/>
              <a:gd name="connsiteY8" fmla="*/ 127321 h 393539"/>
              <a:gd name="connsiteX9" fmla="*/ 567159 w 568907"/>
              <a:gd name="connsiteY9" fmla="*/ 162045 h 393539"/>
              <a:gd name="connsiteX10" fmla="*/ 532435 w 568907"/>
              <a:gd name="connsiteY10" fmla="*/ 243068 h 393539"/>
              <a:gd name="connsiteX11" fmla="*/ 462987 w 568907"/>
              <a:gd name="connsiteY11" fmla="*/ 324091 h 393539"/>
              <a:gd name="connsiteX12" fmla="*/ 393539 w 568907"/>
              <a:gd name="connsiteY12" fmla="*/ 370389 h 393539"/>
              <a:gd name="connsiteX13" fmla="*/ 324091 w 568907"/>
              <a:gd name="connsiteY13" fmla="*/ 393539 h 393539"/>
              <a:gd name="connsiteX14" fmla="*/ 162045 w 568907"/>
              <a:gd name="connsiteY14" fmla="*/ 381964 h 393539"/>
              <a:gd name="connsiteX15" fmla="*/ 92597 w 568907"/>
              <a:gd name="connsiteY15" fmla="*/ 358815 h 393539"/>
              <a:gd name="connsiteX16" fmla="*/ 69448 w 568907"/>
              <a:gd name="connsiteY16" fmla="*/ 335665 h 393539"/>
              <a:gd name="connsiteX17" fmla="*/ 11574 w 568907"/>
              <a:gd name="connsiteY17" fmla="*/ 289367 h 393539"/>
              <a:gd name="connsiteX18" fmla="*/ 0 w 568907"/>
              <a:gd name="connsiteY18" fmla="*/ 254643 h 393539"/>
              <a:gd name="connsiteX19" fmla="*/ 11574 w 568907"/>
              <a:gd name="connsiteY19" fmla="*/ 208344 h 393539"/>
              <a:gd name="connsiteX20" fmla="*/ 23149 w 568907"/>
              <a:gd name="connsiteY20" fmla="*/ 127321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8907" h="393539">
                <a:moveTo>
                  <a:pt x="23149" y="127321"/>
                </a:moveTo>
                <a:cubicBezTo>
                  <a:pt x="44369" y="100313"/>
                  <a:pt x="38475" y="96508"/>
                  <a:pt x="138896" y="46298"/>
                </a:cubicBezTo>
                <a:cubicBezTo>
                  <a:pt x="178887" y="26302"/>
                  <a:pt x="164707" y="18847"/>
                  <a:pt x="208344" y="11574"/>
                </a:cubicBezTo>
                <a:cubicBezTo>
                  <a:pt x="242806" y="5830"/>
                  <a:pt x="277792" y="3858"/>
                  <a:pt x="312516" y="0"/>
                </a:cubicBezTo>
                <a:cubicBezTo>
                  <a:pt x="358815" y="3858"/>
                  <a:pt x="405360" y="5434"/>
                  <a:pt x="451412" y="11574"/>
                </a:cubicBezTo>
                <a:cubicBezTo>
                  <a:pt x="463506" y="13186"/>
                  <a:pt x="477509" y="14522"/>
                  <a:pt x="486136" y="23149"/>
                </a:cubicBezTo>
                <a:cubicBezTo>
                  <a:pt x="494763" y="31776"/>
                  <a:pt x="490943" y="47721"/>
                  <a:pt x="497711" y="57873"/>
                </a:cubicBezTo>
                <a:cubicBezTo>
                  <a:pt x="506791" y="71493"/>
                  <a:pt x="520860" y="81022"/>
                  <a:pt x="532435" y="92597"/>
                </a:cubicBezTo>
                <a:cubicBezTo>
                  <a:pt x="536293" y="104172"/>
                  <a:pt x="538554" y="116408"/>
                  <a:pt x="544010" y="127321"/>
                </a:cubicBezTo>
                <a:cubicBezTo>
                  <a:pt x="550231" y="139763"/>
                  <a:pt x="565434" y="148241"/>
                  <a:pt x="567159" y="162045"/>
                </a:cubicBezTo>
                <a:cubicBezTo>
                  <a:pt x="574524" y="220969"/>
                  <a:pt x="557801" y="211359"/>
                  <a:pt x="532435" y="243068"/>
                </a:cubicBezTo>
                <a:cubicBezTo>
                  <a:pt x="502516" y="280468"/>
                  <a:pt x="510750" y="292250"/>
                  <a:pt x="462987" y="324091"/>
                </a:cubicBezTo>
                <a:cubicBezTo>
                  <a:pt x="439838" y="339524"/>
                  <a:pt x="419933" y="361591"/>
                  <a:pt x="393539" y="370389"/>
                </a:cubicBezTo>
                <a:lnTo>
                  <a:pt x="324091" y="393539"/>
                </a:lnTo>
                <a:cubicBezTo>
                  <a:pt x="270076" y="389681"/>
                  <a:pt x="215599" y="389997"/>
                  <a:pt x="162045" y="381964"/>
                </a:cubicBezTo>
                <a:cubicBezTo>
                  <a:pt x="137913" y="378344"/>
                  <a:pt x="92597" y="358815"/>
                  <a:pt x="92597" y="358815"/>
                </a:cubicBezTo>
                <a:cubicBezTo>
                  <a:pt x="84881" y="351098"/>
                  <a:pt x="77969" y="342482"/>
                  <a:pt x="69448" y="335665"/>
                </a:cubicBezTo>
                <a:cubicBezTo>
                  <a:pt x="-3571" y="277249"/>
                  <a:pt x="67479" y="345270"/>
                  <a:pt x="11574" y="289367"/>
                </a:cubicBezTo>
                <a:cubicBezTo>
                  <a:pt x="7716" y="277792"/>
                  <a:pt x="0" y="266844"/>
                  <a:pt x="0" y="254643"/>
                </a:cubicBezTo>
                <a:cubicBezTo>
                  <a:pt x="0" y="238735"/>
                  <a:pt x="9324" y="224092"/>
                  <a:pt x="11574" y="208344"/>
                </a:cubicBezTo>
                <a:cubicBezTo>
                  <a:pt x="13211" y="196886"/>
                  <a:pt x="1929" y="154329"/>
                  <a:pt x="23149" y="127321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0652465-8AEB-8049-B857-F91937446226}"/>
              </a:ext>
            </a:extLst>
          </p:cNvPr>
          <p:cNvSpPr/>
          <p:nvPr/>
        </p:nvSpPr>
        <p:spPr>
          <a:xfrm>
            <a:off x="9018608" y="5808503"/>
            <a:ext cx="568907" cy="393539"/>
          </a:xfrm>
          <a:custGeom>
            <a:avLst/>
            <a:gdLst>
              <a:gd name="connsiteX0" fmla="*/ 23149 w 568907"/>
              <a:gd name="connsiteY0" fmla="*/ 127321 h 393539"/>
              <a:gd name="connsiteX1" fmla="*/ 138896 w 568907"/>
              <a:gd name="connsiteY1" fmla="*/ 46298 h 393539"/>
              <a:gd name="connsiteX2" fmla="*/ 208344 w 568907"/>
              <a:gd name="connsiteY2" fmla="*/ 11574 h 393539"/>
              <a:gd name="connsiteX3" fmla="*/ 312516 w 568907"/>
              <a:gd name="connsiteY3" fmla="*/ 0 h 393539"/>
              <a:gd name="connsiteX4" fmla="*/ 451412 w 568907"/>
              <a:gd name="connsiteY4" fmla="*/ 11574 h 393539"/>
              <a:gd name="connsiteX5" fmla="*/ 486136 w 568907"/>
              <a:gd name="connsiteY5" fmla="*/ 23149 h 393539"/>
              <a:gd name="connsiteX6" fmla="*/ 497711 w 568907"/>
              <a:gd name="connsiteY6" fmla="*/ 57873 h 393539"/>
              <a:gd name="connsiteX7" fmla="*/ 532435 w 568907"/>
              <a:gd name="connsiteY7" fmla="*/ 92597 h 393539"/>
              <a:gd name="connsiteX8" fmla="*/ 544010 w 568907"/>
              <a:gd name="connsiteY8" fmla="*/ 127321 h 393539"/>
              <a:gd name="connsiteX9" fmla="*/ 567159 w 568907"/>
              <a:gd name="connsiteY9" fmla="*/ 162045 h 393539"/>
              <a:gd name="connsiteX10" fmla="*/ 532435 w 568907"/>
              <a:gd name="connsiteY10" fmla="*/ 243068 h 393539"/>
              <a:gd name="connsiteX11" fmla="*/ 462987 w 568907"/>
              <a:gd name="connsiteY11" fmla="*/ 324091 h 393539"/>
              <a:gd name="connsiteX12" fmla="*/ 393539 w 568907"/>
              <a:gd name="connsiteY12" fmla="*/ 370389 h 393539"/>
              <a:gd name="connsiteX13" fmla="*/ 324091 w 568907"/>
              <a:gd name="connsiteY13" fmla="*/ 393539 h 393539"/>
              <a:gd name="connsiteX14" fmla="*/ 162045 w 568907"/>
              <a:gd name="connsiteY14" fmla="*/ 381964 h 393539"/>
              <a:gd name="connsiteX15" fmla="*/ 92597 w 568907"/>
              <a:gd name="connsiteY15" fmla="*/ 358815 h 393539"/>
              <a:gd name="connsiteX16" fmla="*/ 69448 w 568907"/>
              <a:gd name="connsiteY16" fmla="*/ 335665 h 393539"/>
              <a:gd name="connsiteX17" fmla="*/ 11574 w 568907"/>
              <a:gd name="connsiteY17" fmla="*/ 289367 h 393539"/>
              <a:gd name="connsiteX18" fmla="*/ 0 w 568907"/>
              <a:gd name="connsiteY18" fmla="*/ 254643 h 393539"/>
              <a:gd name="connsiteX19" fmla="*/ 11574 w 568907"/>
              <a:gd name="connsiteY19" fmla="*/ 208344 h 393539"/>
              <a:gd name="connsiteX20" fmla="*/ 23149 w 568907"/>
              <a:gd name="connsiteY20" fmla="*/ 127321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8907" h="393539">
                <a:moveTo>
                  <a:pt x="23149" y="127321"/>
                </a:moveTo>
                <a:cubicBezTo>
                  <a:pt x="44369" y="100313"/>
                  <a:pt x="38475" y="96508"/>
                  <a:pt x="138896" y="46298"/>
                </a:cubicBezTo>
                <a:cubicBezTo>
                  <a:pt x="178887" y="26302"/>
                  <a:pt x="164707" y="18847"/>
                  <a:pt x="208344" y="11574"/>
                </a:cubicBezTo>
                <a:cubicBezTo>
                  <a:pt x="242806" y="5830"/>
                  <a:pt x="277792" y="3858"/>
                  <a:pt x="312516" y="0"/>
                </a:cubicBezTo>
                <a:cubicBezTo>
                  <a:pt x="358815" y="3858"/>
                  <a:pt x="405360" y="5434"/>
                  <a:pt x="451412" y="11574"/>
                </a:cubicBezTo>
                <a:cubicBezTo>
                  <a:pt x="463506" y="13186"/>
                  <a:pt x="477509" y="14522"/>
                  <a:pt x="486136" y="23149"/>
                </a:cubicBezTo>
                <a:cubicBezTo>
                  <a:pt x="494763" y="31776"/>
                  <a:pt x="490943" y="47721"/>
                  <a:pt x="497711" y="57873"/>
                </a:cubicBezTo>
                <a:cubicBezTo>
                  <a:pt x="506791" y="71493"/>
                  <a:pt x="520860" y="81022"/>
                  <a:pt x="532435" y="92597"/>
                </a:cubicBezTo>
                <a:cubicBezTo>
                  <a:pt x="536293" y="104172"/>
                  <a:pt x="538554" y="116408"/>
                  <a:pt x="544010" y="127321"/>
                </a:cubicBezTo>
                <a:cubicBezTo>
                  <a:pt x="550231" y="139763"/>
                  <a:pt x="565434" y="148241"/>
                  <a:pt x="567159" y="162045"/>
                </a:cubicBezTo>
                <a:cubicBezTo>
                  <a:pt x="574524" y="220969"/>
                  <a:pt x="557801" y="211359"/>
                  <a:pt x="532435" y="243068"/>
                </a:cubicBezTo>
                <a:cubicBezTo>
                  <a:pt x="502516" y="280468"/>
                  <a:pt x="510750" y="292250"/>
                  <a:pt x="462987" y="324091"/>
                </a:cubicBezTo>
                <a:cubicBezTo>
                  <a:pt x="439838" y="339524"/>
                  <a:pt x="419933" y="361591"/>
                  <a:pt x="393539" y="370389"/>
                </a:cubicBezTo>
                <a:lnTo>
                  <a:pt x="324091" y="393539"/>
                </a:lnTo>
                <a:cubicBezTo>
                  <a:pt x="270076" y="389681"/>
                  <a:pt x="215599" y="389997"/>
                  <a:pt x="162045" y="381964"/>
                </a:cubicBezTo>
                <a:cubicBezTo>
                  <a:pt x="137913" y="378344"/>
                  <a:pt x="92597" y="358815"/>
                  <a:pt x="92597" y="358815"/>
                </a:cubicBezTo>
                <a:cubicBezTo>
                  <a:pt x="84881" y="351098"/>
                  <a:pt x="77969" y="342482"/>
                  <a:pt x="69448" y="335665"/>
                </a:cubicBezTo>
                <a:cubicBezTo>
                  <a:pt x="-3571" y="277249"/>
                  <a:pt x="67479" y="345270"/>
                  <a:pt x="11574" y="289367"/>
                </a:cubicBezTo>
                <a:cubicBezTo>
                  <a:pt x="7716" y="277792"/>
                  <a:pt x="0" y="266844"/>
                  <a:pt x="0" y="254643"/>
                </a:cubicBezTo>
                <a:cubicBezTo>
                  <a:pt x="0" y="238735"/>
                  <a:pt x="9324" y="224092"/>
                  <a:pt x="11574" y="208344"/>
                </a:cubicBezTo>
                <a:cubicBezTo>
                  <a:pt x="13211" y="196886"/>
                  <a:pt x="1929" y="154329"/>
                  <a:pt x="23149" y="127321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3389A14-0A5B-974A-B105-D6555F750195}"/>
              </a:ext>
            </a:extLst>
          </p:cNvPr>
          <p:cNvSpPr/>
          <p:nvPr/>
        </p:nvSpPr>
        <p:spPr>
          <a:xfrm>
            <a:off x="6182810" y="4641448"/>
            <a:ext cx="831448" cy="393539"/>
          </a:xfrm>
          <a:custGeom>
            <a:avLst/>
            <a:gdLst>
              <a:gd name="connsiteX0" fmla="*/ 23149 w 568907"/>
              <a:gd name="connsiteY0" fmla="*/ 127321 h 393539"/>
              <a:gd name="connsiteX1" fmla="*/ 138896 w 568907"/>
              <a:gd name="connsiteY1" fmla="*/ 46298 h 393539"/>
              <a:gd name="connsiteX2" fmla="*/ 208344 w 568907"/>
              <a:gd name="connsiteY2" fmla="*/ 11574 h 393539"/>
              <a:gd name="connsiteX3" fmla="*/ 312516 w 568907"/>
              <a:gd name="connsiteY3" fmla="*/ 0 h 393539"/>
              <a:gd name="connsiteX4" fmla="*/ 451412 w 568907"/>
              <a:gd name="connsiteY4" fmla="*/ 11574 h 393539"/>
              <a:gd name="connsiteX5" fmla="*/ 486136 w 568907"/>
              <a:gd name="connsiteY5" fmla="*/ 23149 h 393539"/>
              <a:gd name="connsiteX6" fmla="*/ 497711 w 568907"/>
              <a:gd name="connsiteY6" fmla="*/ 57873 h 393539"/>
              <a:gd name="connsiteX7" fmla="*/ 532435 w 568907"/>
              <a:gd name="connsiteY7" fmla="*/ 92597 h 393539"/>
              <a:gd name="connsiteX8" fmla="*/ 544010 w 568907"/>
              <a:gd name="connsiteY8" fmla="*/ 127321 h 393539"/>
              <a:gd name="connsiteX9" fmla="*/ 567159 w 568907"/>
              <a:gd name="connsiteY9" fmla="*/ 162045 h 393539"/>
              <a:gd name="connsiteX10" fmla="*/ 532435 w 568907"/>
              <a:gd name="connsiteY10" fmla="*/ 243068 h 393539"/>
              <a:gd name="connsiteX11" fmla="*/ 462987 w 568907"/>
              <a:gd name="connsiteY11" fmla="*/ 324091 h 393539"/>
              <a:gd name="connsiteX12" fmla="*/ 393539 w 568907"/>
              <a:gd name="connsiteY12" fmla="*/ 370389 h 393539"/>
              <a:gd name="connsiteX13" fmla="*/ 324091 w 568907"/>
              <a:gd name="connsiteY13" fmla="*/ 393539 h 393539"/>
              <a:gd name="connsiteX14" fmla="*/ 162045 w 568907"/>
              <a:gd name="connsiteY14" fmla="*/ 381964 h 393539"/>
              <a:gd name="connsiteX15" fmla="*/ 92597 w 568907"/>
              <a:gd name="connsiteY15" fmla="*/ 358815 h 393539"/>
              <a:gd name="connsiteX16" fmla="*/ 69448 w 568907"/>
              <a:gd name="connsiteY16" fmla="*/ 335665 h 393539"/>
              <a:gd name="connsiteX17" fmla="*/ 11574 w 568907"/>
              <a:gd name="connsiteY17" fmla="*/ 289367 h 393539"/>
              <a:gd name="connsiteX18" fmla="*/ 0 w 568907"/>
              <a:gd name="connsiteY18" fmla="*/ 254643 h 393539"/>
              <a:gd name="connsiteX19" fmla="*/ 11574 w 568907"/>
              <a:gd name="connsiteY19" fmla="*/ 208344 h 393539"/>
              <a:gd name="connsiteX20" fmla="*/ 23149 w 568907"/>
              <a:gd name="connsiteY20" fmla="*/ 127321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8907" h="393539">
                <a:moveTo>
                  <a:pt x="23149" y="127321"/>
                </a:moveTo>
                <a:cubicBezTo>
                  <a:pt x="44369" y="100313"/>
                  <a:pt x="38475" y="96508"/>
                  <a:pt x="138896" y="46298"/>
                </a:cubicBezTo>
                <a:cubicBezTo>
                  <a:pt x="178887" y="26302"/>
                  <a:pt x="164707" y="18847"/>
                  <a:pt x="208344" y="11574"/>
                </a:cubicBezTo>
                <a:cubicBezTo>
                  <a:pt x="242806" y="5830"/>
                  <a:pt x="277792" y="3858"/>
                  <a:pt x="312516" y="0"/>
                </a:cubicBezTo>
                <a:cubicBezTo>
                  <a:pt x="358815" y="3858"/>
                  <a:pt x="405360" y="5434"/>
                  <a:pt x="451412" y="11574"/>
                </a:cubicBezTo>
                <a:cubicBezTo>
                  <a:pt x="463506" y="13186"/>
                  <a:pt x="477509" y="14522"/>
                  <a:pt x="486136" y="23149"/>
                </a:cubicBezTo>
                <a:cubicBezTo>
                  <a:pt x="494763" y="31776"/>
                  <a:pt x="490943" y="47721"/>
                  <a:pt x="497711" y="57873"/>
                </a:cubicBezTo>
                <a:cubicBezTo>
                  <a:pt x="506791" y="71493"/>
                  <a:pt x="520860" y="81022"/>
                  <a:pt x="532435" y="92597"/>
                </a:cubicBezTo>
                <a:cubicBezTo>
                  <a:pt x="536293" y="104172"/>
                  <a:pt x="538554" y="116408"/>
                  <a:pt x="544010" y="127321"/>
                </a:cubicBezTo>
                <a:cubicBezTo>
                  <a:pt x="550231" y="139763"/>
                  <a:pt x="565434" y="148241"/>
                  <a:pt x="567159" y="162045"/>
                </a:cubicBezTo>
                <a:cubicBezTo>
                  <a:pt x="574524" y="220969"/>
                  <a:pt x="557801" y="211359"/>
                  <a:pt x="532435" y="243068"/>
                </a:cubicBezTo>
                <a:cubicBezTo>
                  <a:pt x="502516" y="280468"/>
                  <a:pt x="510750" y="292250"/>
                  <a:pt x="462987" y="324091"/>
                </a:cubicBezTo>
                <a:cubicBezTo>
                  <a:pt x="439838" y="339524"/>
                  <a:pt x="419933" y="361591"/>
                  <a:pt x="393539" y="370389"/>
                </a:cubicBezTo>
                <a:lnTo>
                  <a:pt x="324091" y="393539"/>
                </a:lnTo>
                <a:cubicBezTo>
                  <a:pt x="270076" y="389681"/>
                  <a:pt x="215599" y="389997"/>
                  <a:pt x="162045" y="381964"/>
                </a:cubicBezTo>
                <a:cubicBezTo>
                  <a:pt x="137913" y="378344"/>
                  <a:pt x="92597" y="358815"/>
                  <a:pt x="92597" y="358815"/>
                </a:cubicBezTo>
                <a:cubicBezTo>
                  <a:pt x="84881" y="351098"/>
                  <a:pt x="77969" y="342482"/>
                  <a:pt x="69448" y="335665"/>
                </a:cubicBezTo>
                <a:cubicBezTo>
                  <a:pt x="-3571" y="277249"/>
                  <a:pt x="67479" y="345270"/>
                  <a:pt x="11574" y="289367"/>
                </a:cubicBezTo>
                <a:cubicBezTo>
                  <a:pt x="7716" y="277792"/>
                  <a:pt x="0" y="266844"/>
                  <a:pt x="0" y="254643"/>
                </a:cubicBezTo>
                <a:cubicBezTo>
                  <a:pt x="0" y="238735"/>
                  <a:pt x="9324" y="224092"/>
                  <a:pt x="11574" y="208344"/>
                </a:cubicBezTo>
                <a:cubicBezTo>
                  <a:pt x="13211" y="196886"/>
                  <a:pt x="1929" y="154329"/>
                  <a:pt x="23149" y="127321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7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7115-D6BA-9F46-BEBA-F11D38F1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IMDB Movie Review with Hierarchical LSTM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5C5813-62B3-934D-B61E-7061D8DCA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469" y="1825625"/>
            <a:ext cx="10035062" cy="4351338"/>
          </a:xfr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AE33E47D-E004-3745-8874-DDF546838C8A}"/>
              </a:ext>
            </a:extLst>
          </p:cNvPr>
          <p:cNvSpPr/>
          <p:nvPr/>
        </p:nvSpPr>
        <p:spPr>
          <a:xfrm>
            <a:off x="3032567" y="4039565"/>
            <a:ext cx="3368233" cy="914400"/>
          </a:xfrm>
          <a:custGeom>
            <a:avLst/>
            <a:gdLst>
              <a:gd name="connsiteX0" fmla="*/ 138896 w 3368233"/>
              <a:gd name="connsiteY0" fmla="*/ 254643 h 914400"/>
              <a:gd name="connsiteX1" fmla="*/ 231494 w 3368233"/>
              <a:gd name="connsiteY1" fmla="*/ 266217 h 914400"/>
              <a:gd name="connsiteX2" fmla="*/ 381965 w 3368233"/>
              <a:gd name="connsiteY2" fmla="*/ 231493 h 914400"/>
              <a:gd name="connsiteX3" fmla="*/ 520861 w 3368233"/>
              <a:gd name="connsiteY3" fmla="*/ 196769 h 914400"/>
              <a:gd name="connsiteX4" fmla="*/ 567160 w 3368233"/>
              <a:gd name="connsiteY4" fmla="*/ 185194 h 914400"/>
              <a:gd name="connsiteX5" fmla="*/ 601884 w 3368233"/>
              <a:gd name="connsiteY5" fmla="*/ 173620 h 914400"/>
              <a:gd name="connsiteX6" fmla="*/ 694481 w 3368233"/>
              <a:gd name="connsiteY6" fmla="*/ 150470 h 914400"/>
              <a:gd name="connsiteX7" fmla="*/ 729205 w 3368233"/>
              <a:gd name="connsiteY7" fmla="*/ 138896 h 914400"/>
              <a:gd name="connsiteX8" fmla="*/ 821803 w 3368233"/>
              <a:gd name="connsiteY8" fmla="*/ 127321 h 914400"/>
              <a:gd name="connsiteX9" fmla="*/ 1041722 w 3368233"/>
              <a:gd name="connsiteY9" fmla="*/ 81022 h 914400"/>
              <a:gd name="connsiteX10" fmla="*/ 1157468 w 3368233"/>
              <a:gd name="connsiteY10" fmla="*/ 69448 h 914400"/>
              <a:gd name="connsiteX11" fmla="*/ 1319514 w 3368233"/>
              <a:gd name="connsiteY11" fmla="*/ 46298 h 914400"/>
              <a:gd name="connsiteX12" fmla="*/ 1481560 w 3368233"/>
              <a:gd name="connsiteY12" fmla="*/ 23149 h 914400"/>
              <a:gd name="connsiteX13" fmla="*/ 1759352 w 3368233"/>
              <a:gd name="connsiteY13" fmla="*/ 0 h 914400"/>
              <a:gd name="connsiteX14" fmla="*/ 2314937 w 3368233"/>
              <a:gd name="connsiteY14" fmla="*/ 11574 h 914400"/>
              <a:gd name="connsiteX15" fmla="*/ 2407534 w 3368233"/>
              <a:gd name="connsiteY15" fmla="*/ 34724 h 914400"/>
              <a:gd name="connsiteX16" fmla="*/ 2488557 w 3368233"/>
              <a:gd name="connsiteY16" fmla="*/ 46298 h 914400"/>
              <a:gd name="connsiteX17" fmla="*/ 2523281 w 3368233"/>
              <a:gd name="connsiteY17" fmla="*/ 57873 h 914400"/>
              <a:gd name="connsiteX18" fmla="*/ 2639028 w 3368233"/>
              <a:gd name="connsiteY18" fmla="*/ 81022 h 914400"/>
              <a:gd name="connsiteX19" fmla="*/ 2766349 w 3368233"/>
              <a:gd name="connsiteY19" fmla="*/ 115746 h 914400"/>
              <a:gd name="connsiteX20" fmla="*/ 2893671 w 3368233"/>
              <a:gd name="connsiteY20" fmla="*/ 138896 h 914400"/>
              <a:gd name="connsiteX21" fmla="*/ 2974694 w 3368233"/>
              <a:gd name="connsiteY21" fmla="*/ 162045 h 914400"/>
              <a:gd name="connsiteX22" fmla="*/ 3020992 w 3368233"/>
              <a:gd name="connsiteY22" fmla="*/ 173620 h 914400"/>
              <a:gd name="connsiteX23" fmla="*/ 3055717 w 3368233"/>
              <a:gd name="connsiteY23" fmla="*/ 185194 h 914400"/>
              <a:gd name="connsiteX24" fmla="*/ 3102015 w 3368233"/>
              <a:gd name="connsiteY24" fmla="*/ 196769 h 914400"/>
              <a:gd name="connsiteX25" fmla="*/ 3136739 w 3368233"/>
              <a:gd name="connsiteY25" fmla="*/ 208344 h 914400"/>
              <a:gd name="connsiteX26" fmla="*/ 3194613 w 3368233"/>
              <a:gd name="connsiteY26" fmla="*/ 219919 h 914400"/>
              <a:gd name="connsiteX27" fmla="*/ 3229337 w 3368233"/>
              <a:gd name="connsiteY27" fmla="*/ 243068 h 914400"/>
              <a:gd name="connsiteX28" fmla="*/ 3298785 w 3368233"/>
              <a:gd name="connsiteY28" fmla="*/ 277792 h 914400"/>
              <a:gd name="connsiteX29" fmla="*/ 3345084 w 3368233"/>
              <a:gd name="connsiteY29" fmla="*/ 347240 h 914400"/>
              <a:gd name="connsiteX30" fmla="*/ 3368233 w 3368233"/>
              <a:gd name="connsiteY30" fmla="*/ 416688 h 914400"/>
              <a:gd name="connsiteX31" fmla="*/ 3356658 w 3368233"/>
              <a:gd name="connsiteY31" fmla="*/ 520860 h 914400"/>
              <a:gd name="connsiteX32" fmla="*/ 3333509 w 3368233"/>
              <a:gd name="connsiteY32" fmla="*/ 555584 h 914400"/>
              <a:gd name="connsiteX33" fmla="*/ 3310360 w 3368233"/>
              <a:gd name="connsiteY33" fmla="*/ 601883 h 914400"/>
              <a:gd name="connsiteX34" fmla="*/ 3252486 w 3368233"/>
              <a:gd name="connsiteY34" fmla="*/ 636607 h 914400"/>
              <a:gd name="connsiteX35" fmla="*/ 3183038 w 3368233"/>
              <a:gd name="connsiteY35" fmla="*/ 671331 h 914400"/>
              <a:gd name="connsiteX36" fmla="*/ 3148314 w 3368233"/>
              <a:gd name="connsiteY36" fmla="*/ 694481 h 914400"/>
              <a:gd name="connsiteX37" fmla="*/ 2986268 w 3368233"/>
              <a:gd name="connsiteY37" fmla="*/ 729205 h 914400"/>
              <a:gd name="connsiteX38" fmla="*/ 2928395 w 3368233"/>
              <a:gd name="connsiteY38" fmla="*/ 740779 h 914400"/>
              <a:gd name="connsiteX39" fmla="*/ 2835798 w 3368233"/>
              <a:gd name="connsiteY39" fmla="*/ 752354 h 914400"/>
              <a:gd name="connsiteX40" fmla="*/ 2777924 w 3368233"/>
              <a:gd name="connsiteY40" fmla="*/ 763929 h 914400"/>
              <a:gd name="connsiteX41" fmla="*/ 2743200 w 3368233"/>
              <a:gd name="connsiteY41" fmla="*/ 775503 h 914400"/>
              <a:gd name="connsiteX42" fmla="*/ 2615879 w 3368233"/>
              <a:gd name="connsiteY42" fmla="*/ 787078 h 914400"/>
              <a:gd name="connsiteX43" fmla="*/ 2523281 w 3368233"/>
              <a:gd name="connsiteY43" fmla="*/ 798653 h 914400"/>
              <a:gd name="connsiteX44" fmla="*/ 2257063 w 3368233"/>
              <a:gd name="connsiteY44" fmla="*/ 821802 h 914400"/>
              <a:gd name="connsiteX45" fmla="*/ 2013995 w 3368233"/>
              <a:gd name="connsiteY45" fmla="*/ 844951 h 914400"/>
              <a:gd name="connsiteX46" fmla="*/ 1516284 w 3368233"/>
              <a:gd name="connsiteY46" fmla="*/ 879676 h 914400"/>
              <a:gd name="connsiteX47" fmla="*/ 1354238 w 3368233"/>
              <a:gd name="connsiteY47" fmla="*/ 891250 h 914400"/>
              <a:gd name="connsiteX48" fmla="*/ 1238491 w 3368233"/>
              <a:gd name="connsiteY48" fmla="*/ 902825 h 914400"/>
              <a:gd name="connsiteX49" fmla="*/ 1041722 w 3368233"/>
              <a:gd name="connsiteY49" fmla="*/ 914400 h 914400"/>
              <a:gd name="connsiteX50" fmla="*/ 590309 w 3368233"/>
              <a:gd name="connsiteY50" fmla="*/ 902825 h 914400"/>
              <a:gd name="connsiteX51" fmla="*/ 555585 w 3368233"/>
              <a:gd name="connsiteY51" fmla="*/ 891250 h 914400"/>
              <a:gd name="connsiteX52" fmla="*/ 497711 w 3368233"/>
              <a:gd name="connsiteY52" fmla="*/ 879676 h 914400"/>
              <a:gd name="connsiteX53" fmla="*/ 324091 w 3368233"/>
              <a:gd name="connsiteY53" fmla="*/ 844951 h 914400"/>
              <a:gd name="connsiteX54" fmla="*/ 254643 w 3368233"/>
              <a:gd name="connsiteY54" fmla="*/ 821802 h 914400"/>
              <a:gd name="connsiteX55" fmla="*/ 219919 w 3368233"/>
              <a:gd name="connsiteY55" fmla="*/ 798653 h 914400"/>
              <a:gd name="connsiteX56" fmla="*/ 196770 w 3368233"/>
              <a:gd name="connsiteY56" fmla="*/ 775503 h 914400"/>
              <a:gd name="connsiteX57" fmla="*/ 162046 w 3368233"/>
              <a:gd name="connsiteY57" fmla="*/ 763929 h 914400"/>
              <a:gd name="connsiteX58" fmla="*/ 92598 w 3368233"/>
              <a:gd name="connsiteY58" fmla="*/ 717630 h 914400"/>
              <a:gd name="connsiteX59" fmla="*/ 46299 w 3368233"/>
              <a:gd name="connsiteY59" fmla="*/ 671331 h 914400"/>
              <a:gd name="connsiteX60" fmla="*/ 11575 w 3368233"/>
              <a:gd name="connsiteY60" fmla="*/ 601883 h 914400"/>
              <a:gd name="connsiteX61" fmla="*/ 0 w 3368233"/>
              <a:gd name="connsiteY61" fmla="*/ 567159 h 914400"/>
              <a:gd name="connsiteX62" fmla="*/ 11575 w 3368233"/>
              <a:gd name="connsiteY62" fmla="*/ 405113 h 914400"/>
              <a:gd name="connsiteX63" fmla="*/ 34724 w 3368233"/>
              <a:gd name="connsiteY63" fmla="*/ 335665 h 914400"/>
              <a:gd name="connsiteX64" fmla="*/ 127322 w 3368233"/>
              <a:gd name="connsiteY64" fmla="*/ 289367 h 914400"/>
              <a:gd name="connsiteX65" fmla="*/ 138896 w 3368233"/>
              <a:gd name="connsiteY65" fmla="*/ 25464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368233" h="914400">
                <a:moveTo>
                  <a:pt x="138896" y="254643"/>
                </a:moveTo>
                <a:cubicBezTo>
                  <a:pt x="169762" y="258501"/>
                  <a:pt x="200388" y="266217"/>
                  <a:pt x="231494" y="266217"/>
                </a:cubicBezTo>
                <a:cubicBezTo>
                  <a:pt x="274541" y="266217"/>
                  <a:pt x="343134" y="241712"/>
                  <a:pt x="381965" y="231493"/>
                </a:cubicBezTo>
                <a:cubicBezTo>
                  <a:pt x="428117" y="219348"/>
                  <a:pt x="474562" y="208344"/>
                  <a:pt x="520861" y="196769"/>
                </a:cubicBezTo>
                <a:cubicBezTo>
                  <a:pt x="536294" y="192911"/>
                  <a:pt x="552068" y="190224"/>
                  <a:pt x="567160" y="185194"/>
                </a:cubicBezTo>
                <a:cubicBezTo>
                  <a:pt x="578735" y="181336"/>
                  <a:pt x="590113" y="176830"/>
                  <a:pt x="601884" y="173620"/>
                </a:cubicBezTo>
                <a:cubicBezTo>
                  <a:pt x="632579" y="165249"/>
                  <a:pt x="664298" y="160530"/>
                  <a:pt x="694481" y="150470"/>
                </a:cubicBezTo>
                <a:cubicBezTo>
                  <a:pt x="706056" y="146612"/>
                  <a:pt x="717201" y="141078"/>
                  <a:pt x="729205" y="138896"/>
                </a:cubicBezTo>
                <a:cubicBezTo>
                  <a:pt x="759809" y="133332"/>
                  <a:pt x="791059" y="132051"/>
                  <a:pt x="821803" y="127321"/>
                </a:cubicBezTo>
                <a:cubicBezTo>
                  <a:pt x="895975" y="115910"/>
                  <a:pt x="966716" y="88522"/>
                  <a:pt x="1041722" y="81022"/>
                </a:cubicBezTo>
                <a:lnTo>
                  <a:pt x="1157468" y="69448"/>
                </a:lnTo>
                <a:cubicBezTo>
                  <a:pt x="1272817" y="46378"/>
                  <a:pt x="1154560" y="68292"/>
                  <a:pt x="1319514" y="46298"/>
                </a:cubicBezTo>
                <a:cubicBezTo>
                  <a:pt x="1477058" y="25292"/>
                  <a:pt x="1289577" y="43358"/>
                  <a:pt x="1481560" y="23149"/>
                </a:cubicBezTo>
                <a:cubicBezTo>
                  <a:pt x="1569141" y="13930"/>
                  <a:pt x="1672440" y="6685"/>
                  <a:pt x="1759352" y="0"/>
                </a:cubicBezTo>
                <a:lnTo>
                  <a:pt x="2314937" y="11574"/>
                </a:lnTo>
                <a:cubicBezTo>
                  <a:pt x="2385676" y="14243"/>
                  <a:pt x="2353587" y="23935"/>
                  <a:pt x="2407534" y="34724"/>
                </a:cubicBezTo>
                <a:cubicBezTo>
                  <a:pt x="2434286" y="40074"/>
                  <a:pt x="2461549" y="42440"/>
                  <a:pt x="2488557" y="46298"/>
                </a:cubicBezTo>
                <a:cubicBezTo>
                  <a:pt x="2500132" y="50156"/>
                  <a:pt x="2511393" y="55130"/>
                  <a:pt x="2523281" y="57873"/>
                </a:cubicBezTo>
                <a:cubicBezTo>
                  <a:pt x="2561620" y="66720"/>
                  <a:pt x="2601701" y="68579"/>
                  <a:pt x="2639028" y="81022"/>
                </a:cubicBezTo>
                <a:cubicBezTo>
                  <a:pt x="2683913" y="95984"/>
                  <a:pt x="2714127" y="107042"/>
                  <a:pt x="2766349" y="115746"/>
                </a:cubicBezTo>
                <a:cubicBezTo>
                  <a:pt x="2816620" y="124125"/>
                  <a:pt x="2845128" y="128109"/>
                  <a:pt x="2893671" y="138896"/>
                </a:cubicBezTo>
                <a:cubicBezTo>
                  <a:pt x="2975092" y="156989"/>
                  <a:pt x="2907020" y="142709"/>
                  <a:pt x="2974694" y="162045"/>
                </a:cubicBezTo>
                <a:cubicBezTo>
                  <a:pt x="2989990" y="166415"/>
                  <a:pt x="3005696" y="169250"/>
                  <a:pt x="3020992" y="173620"/>
                </a:cubicBezTo>
                <a:cubicBezTo>
                  <a:pt x="3032724" y="176972"/>
                  <a:pt x="3043985" y="181842"/>
                  <a:pt x="3055717" y="185194"/>
                </a:cubicBezTo>
                <a:cubicBezTo>
                  <a:pt x="3071013" y="189564"/>
                  <a:pt x="3086719" y="192399"/>
                  <a:pt x="3102015" y="196769"/>
                </a:cubicBezTo>
                <a:cubicBezTo>
                  <a:pt x="3113746" y="200121"/>
                  <a:pt x="3124902" y="205385"/>
                  <a:pt x="3136739" y="208344"/>
                </a:cubicBezTo>
                <a:cubicBezTo>
                  <a:pt x="3155825" y="213116"/>
                  <a:pt x="3175322" y="216061"/>
                  <a:pt x="3194613" y="219919"/>
                </a:cubicBezTo>
                <a:cubicBezTo>
                  <a:pt x="3206188" y="227635"/>
                  <a:pt x="3216895" y="236847"/>
                  <a:pt x="3229337" y="243068"/>
                </a:cubicBezTo>
                <a:cubicBezTo>
                  <a:pt x="3325179" y="290989"/>
                  <a:pt x="3199271" y="211450"/>
                  <a:pt x="3298785" y="277792"/>
                </a:cubicBezTo>
                <a:cubicBezTo>
                  <a:pt x="3314218" y="300941"/>
                  <a:pt x="3336286" y="320846"/>
                  <a:pt x="3345084" y="347240"/>
                </a:cubicBezTo>
                <a:lnTo>
                  <a:pt x="3368233" y="416688"/>
                </a:lnTo>
                <a:cubicBezTo>
                  <a:pt x="3364375" y="451412"/>
                  <a:pt x="3365132" y="486965"/>
                  <a:pt x="3356658" y="520860"/>
                </a:cubicBezTo>
                <a:cubicBezTo>
                  <a:pt x="3353284" y="534356"/>
                  <a:pt x="3340411" y="543506"/>
                  <a:pt x="3333509" y="555584"/>
                </a:cubicBezTo>
                <a:cubicBezTo>
                  <a:pt x="3324948" y="570565"/>
                  <a:pt x="3319931" y="587526"/>
                  <a:pt x="3310360" y="601883"/>
                </a:cubicBezTo>
                <a:cubicBezTo>
                  <a:pt x="3287753" y="635794"/>
                  <a:pt x="3287310" y="619194"/>
                  <a:pt x="3252486" y="636607"/>
                </a:cubicBezTo>
                <a:cubicBezTo>
                  <a:pt x="3162743" y="681480"/>
                  <a:pt x="3270310" y="642242"/>
                  <a:pt x="3183038" y="671331"/>
                </a:cubicBezTo>
                <a:cubicBezTo>
                  <a:pt x="3171463" y="679048"/>
                  <a:pt x="3161026" y="688831"/>
                  <a:pt x="3148314" y="694481"/>
                </a:cubicBezTo>
                <a:cubicBezTo>
                  <a:pt x="3078101" y="725687"/>
                  <a:pt x="3066436" y="716872"/>
                  <a:pt x="2986268" y="729205"/>
                </a:cubicBezTo>
                <a:cubicBezTo>
                  <a:pt x="2966824" y="732196"/>
                  <a:pt x="2947839" y="737788"/>
                  <a:pt x="2928395" y="740779"/>
                </a:cubicBezTo>
                <a:cubicBezTo>
                  <a:pt x="2897651" y="745509"/>
                  <a:pt x="2866542" y="747624"/>
                  <a:pt x="2835798" y="752354"/>
                </a:cubicBezTo>
                <a:cubicBezTo>
                  <a:pt x="2816353" y="755346"/>
                  <a:pt x="2797010" y="759158"/>
                  <a:pt x="2777924" y="763929"/>
                </a:cubicBezTo>
                <a:cubicBezTo>
                  <a:pt x="2766088" y="766888"/>
                  <a:pt x="2755278" y="773778"/>
                  <a:pt x="2743200" y="775503"/>
                </a:cubicBezTo>
                <a:cubicBezTo>
                  <a:pt x="2701013" y="781530"/>
                  <a:pt x="2658260" y="782617"/>
                  <a:pt x="2615879" y="787078"/>
                </a:cubicBezTo>
                <a:cubicBezTo>
                  <a:pt x="2584944" y="790334"/>
                  <a:pt x="2554197" y="795218"/>
                  <a:pt x="2523281" y="798653"/>
                </a:cubicBezTo>
                <a:cubicBezTo>
                  <a:pt x="2365964" y="816132"/>
                  <a:pt x="2435185" y="806085"/>
                  <a:pt x="2257063" y="821802"/>
                </a:cubicBezTo>
                <a:lnTo>
                  <a:pt x="2013995" y="844951"/>
                </a:lnTo>
                <a:cubicBezTo>
                  <a:pt x="1718035" y="867718"/>
                  <a:pt x="1982498" y="847889"/>
                  <a:pt x="1516284" y="879676"/>
                </a:cubicBezTo>
                <a:cubicBezTo>
                  <a:pt x="1462256" y="883360"/>
                  <a:pt x="1408122" y="885861"/>
                  <a:pt x="1354238" y="891250"/>
                </a:cubicBezTo>
                <a:cubicBezTo>
                  <a:pt x="1315656" y="895108"/>
                  <a:pt x="1277160" y="899961"/>
                  <a:pt x="1238491" y="902825"/>
                </a:cubicBezTo>
                <a:cubicBezTo>
                  <a:pt x="1172967" y="907679"/>
                  <a:pt x="1107312" y="910542"/>
                  <a:pt x="1041722" y="914400"/>
                </a:cubicBezTo>
                <a:cubicBezTo>
                  <a:pt x="891251" y="910542"/>
                  <a:pt x="740659" y="909985"/>
                  <a:pt x="590309" y="902825"/>
                </a:cubicBezTo>
                <a:cubicBezTo>
                  <a:pt x="578122" y="902245"/>
                  <a:pt x="567422" y="894209"/>
                  <a:pt x="555585" y="891250"/>
                </a:cubicBezTo>
                <a:cubicBezTo>
                  <a:pt x="536499" y="886479"/>
                  <a:pt x="517117" y="882910"/>
                  <a:pt x="497711" y="879676"/>
                </a:cubicBezTo>
                <a:cubicBezTo>
                  <a:pt x="420166" y="866752"/>
                  <a:pt x="402370" y="871044"/>
                  <a:pt x="324091" y="844951"/>
                </a:cubicBezTo>
                <a:cubicBezTo>
                  <a:pt x="300942" y="837235"/>
                  <a:pt x="274946" y="835337"/>
                  <a:pt x="254643" y="821802"/>
                </a:cubicBezTo>
                <a:cubicBezTo>
                  <a:pt x="243068" y="814086"/>
                  <a:pt x="230782" y="807343"/>
                  <a:pt x="219919" y="798653"/>
                </a:cubicBezTo>
                <a:cubicBezTo>
                  <a:pt x="211398" y="791836"/>
                  <a:pt x="206128" y="781118"/>
                  <a:pt x="196770" y="775503"/>
                </a:cubicBezTo>
                <a:cubicBezTo>
                  <a:pt x="186308" y="769226"/>
                  <a:pt x="173621" y="767787"/>
                  <a:pt x="162046" y="763929"/>
                </a:cubicBezTo>
                <a:cubicBezTo>
                  <a:pt x="138897" y="748496"/>
                  <a:pt x="112271" y="737303"/>
                  <a:pt x="92598" y="717630"/>
                </a:cubicBezTo>
                <a:lnTo>
                  <a:pt x="46299" y="671331"/>
                </a:lnTo>
                <a:cubicBezTo>
                  <a:pt x="17205" y="584051"/>
                  <a:pt x="56451" y="691634"/>
                  <a:pt x="11575" y="601883"/>
                </a:cubicBezTo>
                <a:cubicBezTo>
                  <a:pt x="6119" y="590970"/>
                  <a:pt x="3858" y="578734"/>
                  <a:pt x="0" y="567159"/>
                </a:cubicBezTo>
                <a:cubicBezTo>
                  <a:pt x="3858" y="513144"/>
                  <a:pt x="3542" y="458667"/>
                  <a:pt x="11575" y="405113"/>
                </a:cubicBezTo>
                <a:cubicBezTo>
                  <a:pt x="15195" y="380981"/>
                  <a:pt x="17469" y="352919"/>
                  <a:pt x="34724" y="335665"/>
                </a:cubicBezTo>
                <a:cubicBezTo>
                  <a:pt x="51336" y="319054"/>
                  <a:pt x="100723" y="262768"/>
                  <a:pt x="127322" y="289367"/>
                </a:cubicBezTo>
                <a:lnTo>
                  <a:pt x="138896" y="254643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76BD013-3095-0649-89DC-312C6524504E}"/>
              </a:ext>
            </a:extLst>
          </p:cNvPr>
          <p:cNvSpPr/>
          <p:nvPr/>
        </p:nvSpPr>
        <p:spPr>
          <a:xfrm>
            <a:off x="2893671" y="5555507"/>
            <a:ext cx="1869168" cy="798994"/>
          </a:xfrm>
          <a:custGeom>
            <a:avLst/>
            <a:gdLst>
              <a:gd name="connsiteX0" fmla="*/ 185195 w 1869168"/>
              <a:gd name="connsiteY0" fmla="*/ 301283 h 798994"/>
              <a:gd name="connsiteX1" fmla="*/ 1504709 w 1869168"/>
              <a:gd name="connsiteY1" fmla="*/ 11916 h 798994"/>
              <a:gd name="connsiteX2" fmla="*/ 1551007 w 1869168"/>
              <a:gd name="connsiteY2" fmla="*/ 23490 h 798994"/>
              <a:gd name="connsiteX3" fmla="*/ 1620456 w 1869168"/>
              <a:gd name="connsiteY3" fmla="*/ 69789 h 798994"/>
              <a:gd name="connsiteX4" fmla="*/ 1689904 w 1869168"/>
              <a:gd name="connsiteY4" fmla="*/ 104513 h 798994"/>
              <a:gd name="connsiteX5" fmla="*/ 1759352 w 1869168"/>
              <a:gd name="connsiteY5" fmla="*/ 173961 h 798994"/>
              <a:gd name="connsiteX6" fmla="*/ 1817225 w 1869168"/>
              <a:gd name="connsiteY6" fmla="*/ 231835 h 798994"/>
              <a:gd name="connsiteX7" fmla="*/ 1840375 w 1869168"/>
              <a:gd name="connsiteY7" fmla="*/ 254984 h 798994"/>
              <a:gd name="connsiteX8" fmla="*/ 1851949 w 1869168"/>
              <a:gd name="connsiteY8" fmla="*/ 521202 h 798994"/>
              <a:gd name="connsiteX9" fmla="*/ 1817225 w 1869168"/>
              <a:gd name="connsiteY9" fmla="*/ 590650 h 798994"/>
              <a:gd name="connsiteX10" fmla="*/ 1782501 w 1869168"/>
              <a:gd name="connsiteY10" fmla="*/ 602225 h 798994"/>
              <a:gd name="connsiteX11" fmla="*/ 1701478 w 1869168"/>
              <a:gd name="connsiteY11" fmla="*/ 648523 h 798994"/>
              <a:gd name="connsiteX12" fmla="*/ 1632030 w 1869168"/>
              <a:gd name="connsiteY12" fmla="*/ 694822 h 798994"/>
              <a:gd name="connsiteX13" fmla="*/ 1574157 w 1869168"/>
              <a:gd name="connsiteY13" fmla="*/ 706397 h 798994"/>
              <a:gd name="connsiteX14" fmla="*/ 1504709 w 1869168"/>
              <a:gd name="connsiteY14" fmla="*/ 717971 h 798994"/>
              <a:gd name="connsiteX15" fmla="*/ 1377387 w 1869168"/>
              <a:gd name="connsiteY15" fmla="*/ 741121 h 798994"/>
              <a:gd name="connsiteX16" fmla="*/ 1261640 w 1869168"/>
              <a:gd name="connsiteY16" fmla="*/ 764270 h 798994"/>
              <a:gd name="connsiteX17" fmla="*/ 1226916 w 1869168"/>
              <a:gd name="connsiteY17" fmla="*/ 775845 h 798994"/>
              <a:gd name="connsiteX18" fmla="*/ 1030147 w 1869168"/>
              <a:gd name="connsiteY18" fmla="*/ 798994 h 798994"/>
              <a:gd name="connsiteX19" fmla="*/ 428263 w 1869168"/>
              <a:gd name="connsiteY19" fmla="*/ 787420 h 798994"/>
              <a:gd name="connsiteX20" fmla="*/ 370390 w 1869168"/>
              <a:gd name="connsiteY20" fmla="*/ 775845 h 798994"/>
              <a:gd name="connsiteX21" fmla="*/ 300942 w 1869168"/>
              <a:gd name="connsiteY21" fmla="*/ 752696 h 798994"/>
              <a:gd name="connsiteX22" fmla="*/ 208344 w 1869168"/>
              <a:gd name="connsiteY22" fmla="*/ 729546 h 798994"/>
              <a:gd name="connsiteX23" fmla="*/ 173620 w 1869168"/>
              <a:gd name="connsiteY23" fmla="*/ 717971 h 798994"/>
              <a:gd name="connsiteX24" fmla="*/ 138896 w 1869168"/>
              <a:gd name="connsiteY24" fmla="*/ 694822 h 798994"/>
              <a:gd name="connsiteX25" fmla="*/ 104172 w 1869168"/>
              <a:gd name="connsiteY25" fmla="*/ 683247 h 798994"/>
              <a:gd name="connsiteX26" fmla="*/ 11575 w 1869168"/>
              <a:gd name="connsiteY26" fmla="*/ 613799 h 798994"/>
              <a:gd name="connsiteX27" fmla="*/ 0 w 1869168"/>
              <a:gd name="connsiteY27" fmla="*/ 579075 h 798994"/>
              <a:gd name="connsiteX28" fmla="*/ 23149 w 1869168"/>
              <a:gd name="connsiteY28" fmla="*/ 451754 h 798994"/>
              <a:gd name="connsiteX29" fmla="*/ 69448 w 1869168"/>
              <a:gd name="connsiteY29" fmla="*/ 382306 h 798994"/>
              <a:gd name="connsiteX30" fmla="*/ 138896 w 1869168"/>
              <a:gd name="connsiteY30" fmla="*/ 359156 h 798994"/>
              <a:gd name="connsiteX31" fmla="*/ 173620 w 1869168"/>
              <a:gd name="connsiteY31" fmla="*/ 347582 h 798994"/>
              <a:gd name="connsiteX32" fmla="*/ 185195 w 1869168"/>
              <a:gd name="connsiteY32" fmla="*/ 301283 h 7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69168" h="798994">
                <a:moveTo>
                  <a:pt x="185195" y="301283"/>
                </a:moveTo>
                <a:cubicBezTo>
                  <a:pt x="1120213" y="25027"/>
                  <a:pt x="900987" y="-28332"/>
                  <a:pt x="1504709" y="11916"/>
                </a:cubicBezTo>
                <a:cubicBezTo>
                  <a:pt x="1520581" y="12974"/>
                  <a:pt x="1535574" y="19632"/>
                  <a:pt x="1551007" y="23490"/>
                </a:cubicBezTo>
                <a:cubicBezTo>
                  <a:pt x="1574157" y="38923"/>
                  <a:pt x="1594061" y="60991"/>
                  <a:pt x="1620456" y="69789"/>
                </a:cubicBezTo>
                <a:cubicBezTo>
                  <a:pt x="1652633" y="80515"/>
                  <a:pt x="1662979" y="80580"/>
                  <a:pt x="1689904" y="104513"/>
                </a:cubicBezTo>
                <a:cubicBezTo>
                  <a:pt x="1714373" y="126263"/>
                  <a:pt x="1736203" y="150812"/>
                  <a:pt x="1759352" y="173961"/>
                </a:cubicBezTo>
                <a:lnTo>
                  <a:pt x="1817225" y="231835"/>
                </a:lnTo>
                <a:lnTo>
                  <a:pt x="1840375" y="254984"/>
                </a:lnTo>
                <a:cubicBezTo>
                  <a:pt x="1881700" y="378961"/>
                  <a:pt x="1871960" y="321084"/>
                  <a:pt x="1851949" y="521202"/>
                </a:cubicBezTo>
                <a:cubicBezTo>
                  <a:pt x="1850125" y="539437"/>
                  <a:pt x="1831010" y="579622"/>
                  <a:pt x="1817225" y="590650"/>
                </a:cubicBezTo>
                <a:cubicBezTo>
                  <a:pt x="1807698" y="598272"/>
                  <a:pt x="1794076" y="598367"/>
                  <a:pt x="1782501" y="602225"/>
                </a:cubicBezTo>
                <a:cubicBezTo>
                  <a:pt x="1630615" y="716139"/>
                  <a:pt x="1815109" y="585395"/>
                  <a:pt x="1701478" y="648523"/>
                </a:cubicBezTo>
                <a:cubicBezTo>
                  <a:pt x="1677157" y="662035"/>
                  <a:pt x="1659312" y="689365"/>
                  <a:pt x="1632030" y="694822"/>
                </a:cubicBezTo>
                <a:lnTo>
                  <a:pt x="1574157" y="706397"/>
                </a:lnTo>
                <a:cubicBezTo>
                  <a:pt x="1551067" y="710595"/>
                  <a:pt x="1527722" y="713369"/>
                  <a:pt x="1504709" y="717971"/>
                </a:cubicBezTo>
                <a:cubicBezTo>
                  <a:pt x="1368253" y="745262"/>
                  <a:pt x="1583384" y="711692"/>
                  <a:pt x="1377387" y="741121"/>
                </a:cubicBezTo>
                <a:cubicBezTo>
                  <a:pt x="1298937" y="767272"/>
                  <a:pt x="1394642" y="737670"/>
                  <a:pt x="1261640" y="764270"/>
                </a:cubicBezTo>
                <a:cubicBezTo>
                  <a:pt x="1249676" y="766663"/>
                  <a:pt x="1238880" y="773452"/>
                  <a:pt x="1226916" y="775845"/>
                </a:cubicBezTo>
                <a:cubicBezTo>
                  <a:pt x="1175735" y="786082"/>
                  <a:pt x="1076072" y="794402"/>
                  <a:pt x="1030147" y="798994"/>
                </a:cubicBezTo>
                <a:lnTo>
                  <a:pt x="428263" y="787420"/>
                </a:lnTo>
                <a:cubicBezTo>
                  <a:pt x="408602" y="786730"/>
                  <a:pt x="389370" y="781021"/>
                  <a:pt x="370390" y="775845"/>
                </a:cubicBezTo>
                <a:cubicBezTo>
                  <a:pt x="346848" y="769425"/>
                  <a:pt x="324615" y="758614"/>
                  <a:pt x="300942" y="752696"/>
                </a:cubicBezTo>
                <a:cubicBezTo>
                  <a:pt x="270076" y="744979"/>
                  <a:pt x="238527" y="739607"/>
                  <a:pt x="208344" y="729546"/>
                </a:cubicBezTo>
                <a:cubicBezTo>
                  <a:pt x="196769" y="725688"/>
                  <a:pt x="184533" y="723427"/>
                  <a:pt x="173620" y="717971"/>
                </a:cubicBezTo>
                <a:cubicBezTo>
                  <a:pt x="161178" y="711750"/>
                  <a:pt x="151338" y="701043"/>
                  <a:pt x="138896" y="694822"/>
                </a:cubicBezTo>
                <a:cubicBezTo>
                  <a:pt x="127983" y="689366"/>
                  <a:pt x="114837" y="689172"/>
                  <a:pt x="104172" y="683247"/>
                </a:cubicBezTo>
                <a:cubicBezTo>
                  <a:pt x="45273" y="650525"/>
                  <a:pt x="46697" y="648923"/>
                  <a:pt x="11575" y="613799"/>
                </a:cubicBezTo>
                <a:cubicBezTo>
                  <a:pt x="7717" y="602224"/>
                  <a:pt x="0" y="591276"/>
                  <a:pt x="0" y="579075"/>
                </a:cubicBezTo>
                <a:cubicBezTo>
                  <a:pt x="0" y="563442"/>
                  <a:pt x="6873" y="481052"/>
                  <a:pt x="23149" y="451754"/>
                </a:cubicBezTo>
                <a:cubicBezTo>
                  <a:pt x="36661" y="427433"/>
                  <a:pt x="43054" y="391104"/>
                  <a:pt x="69448" y="382306"/>
                </a:cubicBezTo>
                <a:lnTo>
                  <a:pt x="138896" y="359156"/>
                </a:lnTo>
                <a:lnTo>
                  <a:pt x="173620" y="347582"/>
                </a:lnTo>
                <a:lnTo>
                  <a:pt x="185195" y="301283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9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51C8-78B1-3F4F-9DD2-35DFA6124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Instancewise</a:t>
            </a:r>
            <a:r>
              <a:rPr lang="en-US" dirty="0"/>
              <a:t> Feature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D6679-51B7-F14F-9C1D-9C6F94348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343"/>
            <a:ext cx="10515600" cy="4351338"/>
          </a:xfrm>
        </p:spPr>
        <p:txBody>
          <a:bodyPr/>
          <a:lstStyle/>
          <a:p>
            <a:r>
              <a:rPr lang="en-US" altLang="zh-CN" dirty="0"/>
              <a:t>Inputs:</a:t>
            </a:r>
          </a:p>
          <a:p>
            <a:pPr lvl="1"/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model</a:t>
            </a:r>
          </a:p>
          <a:p>
            <a:pPr lvl="1"/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sample</a:t>
            </a:r>
            <a:r>
              <a:rPr lang="zh-CN" altLang="en-US" sz="2800" dirty="0"/>
              <a:t> </a:t>
            </a:r>
            <a:r>
              <a:rPr lang="en-US" altLang="zh-CN" sz="2800" dirty="0"/>
              <a:t>(A</a:t>
            </a:r>
            <a:r>
              <a:rPr lang="zh-CN" altLang="en-US" sz="2800" dirty="0"/>
              <a:t> </a:t>
            </a:r>
            <a:r>
              <a:rPr lang="en-US" altLang="zh-CN" sz="2800" dirty="0"/>
              <a:t>sentence,</a:t>
            </a:r>
            <a:r>
              <a:rPr lang="zh-CN" altLang="en-US" sz="2800" dirty="0"/>
              <a:t> </a:t>
            </a:r>
            <a:r>
              <a:rPr lang="en-US" altLang="zh-CN" sz="2800" dirty="0"/>
              <a:t>an</a:t>
            </a:r>
            <a:r>
              <a:rPr lang="zh-CN" altLang="en-US" sz="2800" dirty="0"/>
              <a:t> </a:t>
            </a:r>
            <a:r>
              <a:rPr lang="en-US" altLang="zh-CN" sz="2800" dirty="0"/>
              <a:t>image,</a:t>
            </a:r>
            <a:r>
              <a:rPr lang="zh-CN" altLang="en-US" sz="2800" dirty="0"/>
              <a:t> </a:t>
            </a:r>
            <a:r>
              <a:rPr lang="en-US" altLang="zh-CN" sz="2800" dirty="0"/>
              <a:t>etc.)</a:t>
            </a:r>
            <a:endParaRPr lang="en-US" dirty="0"/>
          </a:p>
          <a:p>
            <a:r>
              <a:rPr lang="en-US" altLang="zh-CN" dirty="0"/>
              <a:t>Outputs:</a:t>
            </a:r>
          </a:p>
          <a:p>
            <a:pPr lvl="1"/>
            <a:r>
              <a:rPr lang="en-US" altLang="zh-CN" sz="2800" dirty="0"/>
              <a:t>Importance</a:t>
            </a:r>
            <a:r>
              <a:rPr lang="zh-CN" altLang="en-US" sz="2800" dirty="0"/>
              <a:t> </a:t>
            </a:r>
            <a:r>
              <a:rPr lang="en-US" altLang="zh-CN" sz="2800" dirty="0"/>
              <a:t>scores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each</a:t>
            </a:r>
            <a:r>
              <a:rPr lang="zh-CN" altLang="en-US" sz="2800" dirty="0"/>
              <a:t> </a:t>
            </a:r>
            <a:r>
              <a:rPr lang="en-US" altLang="zh-CN" sz="2800" dirty="0"/>
              <a:t>feature</a:t>
            </a:r>
            <a:r>
              <a:rPr lang="zh-CN" altLang="en-US" sz="2800" dirty="0"/>
              <a:t> </a:t>
            </a:r>
            <a:r>
              <a:rPr lang="en-US" altLang="zh-CN" sz="2800" dirty="0"/>
              <a:t>(word,</a:t>
            </a:r>
            <a:r>
              <a:rPr lang="zh-CN" altLang="en-US" sz="2800" dirty="0"/>
              <a:t> </a:t>
            </a:r>
            <a:r>
              <a:rPr lang="en-US" altLang="zh-CN" sz="2800" dirty="0"/>
              <a:t>pixel,</a:t>
            </a:r>
            <a:r>
              <a:rPr lang="zh-CN" altLang="en-US" sz="2800" dirty="0"/>
              <a:t> </a:t>
            </a:r>
            <a:r>
              <a:rPr lang="en-US" altLang="zh-CN" sz="2800" dirty="0"/>
              <a:t>etc.)</a:t>
            </a:r>
          </a:p>
          <a:p>
            <a:r>
              <a:rPr lang="en-US" dirty="0"/>
              <a:t>Feature importance is allowed to </a:t>
            </a:r>
            <a:r>
              <a:rPr lang="en-US" dirty="0">
                <a:solidFill>
                  <a:srgbClr val="FF0000"/>
                </a:solidFill>
              </a:rPr>
              <a:t>vary across instances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DF0473-541F-104C-868B-B30E7E852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194" y="4405633"/>
            <a:ext cx="6682984" cy="1131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5CFD34-B463-414F-A9F5-6C1B19056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194" y="5664992"/>
            <a:ext cx="6682984" cy="70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7115-D6BA-9F46-BEBA-F11D38F1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MNIST with CNN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5FF6487-D5BF-A346-BA3C-1FF8C6A24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068656"/>
            <a:ext cx="10515600" cy="2280316"/>
          </a:xfrm>
        </p:spPr>
      </p:pic>
    </p:spTree>
    <p:extLst>
      <p:ext uri="{BB962C8B-B14F-4D97-AF65-F5344CB8AC3E}">
        <p14:creationId xmlns:p14="http://schemas.microsoft.com/office/powerpoint/2010/main" val="3515336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7115-D6BA-9F46-BEBA-F11D38F1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10AF3A-ED3F-EF42-8BFB-30585B0D3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520" y="3685101"/>
            <a:ext cx="10515600" cy="160258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50E6DB-D62D-0D45-B998-E6195FB8E259}"/>
              </a:ext>
            </a:extLst>
          </p:cNvPr>
          <p:cNvSpPr txBox="1"/>
          <p:nvPr/>
        </p:nvSpPr>
        <p:spPr>
          <a:xfrm>
            <a:off x="1127760" y="1371600"/>
            <a:ext cx="9977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Post-hoc accuracy: Alignment between model prediction on selected features and on the full original sample.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Human accuracy: Alignment between human evaluation on selected features and the model prediction on full original sample.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BEEEF-A140-AE45-AED3-FE16EC092EC5}"/>
              </a:ext>
            </a:extLst>
          </p:cNvPr>
          <p:cNvSpPr txBox="1"/>
          <p:nvPr/>
        </p:nvSpPr>
        <p:spPr>
          <a:xfrm>
            <a:off x="1127760" y="5422232"/>
            <a:ext cx="9684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Human accuracy given selected words: 84.4%</a:t>
            </a:r>
          </a:p>
          <a:p>
            <a:r>
              <a:rPr lang="en-US" sz="2800" dirty="0">
                <a:solidFill>
                  <a:srgbClr val="FF0000"/>
                </a:solidFill>
              </a:rPr>
              <a:t>Human accuracy given original samples: 83.7%</a:t>
            </a:r>
          </a:p>
        </p:txBody>
      </p:sp>
    </p:spTree>
    <p:extLst>
      <p:ext uri="{BB962C8B-B14F-4D97-AF65-F5344CB8AC3E}">
        <p14:creationId xmlns:p14="http://schemas.microsoft.com/office/powerpoint/2010/main" val="41005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BAF6-0FDA-2244-81B0-CD5CB060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Code and Current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069AC-2CD2-3B42-8E8F-264912D52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Code: </a:t>
            </a:r>
            <a:r>
              <a:rPr lang="en-US" dirty="0">
                <a:hlinkClick r:id="rId2"/>
              </a:rPr>
              <a:t>https://github.com/Jianbo-Lab/L2X</a:t>
            </a:r>
            <a:endParaRPr lang="en-US" dirty="0"/>
          </a:p>
          <a:p>
            <a:r>
              <a:rPr lang="en-US" dirty="0"/>
              <a:t>Generation of adversarial examples: </a:t>
            </a:r>
            <a:r>
              <a:rPr lang="en-US" dirty="0">
                <a:hlinkClick r:id="rId3"/>
              </a:rPr>
              <a:t>https://arxiv.org/abs/1805.12316</a:t>
            </a:r>
            <a:endParaRPr lang="en-US" dirty="0"/>
          </a:p>
          <a:p>
            <a:r>
              <a:rPr lang="en-US" dirty="0"/>
              <a:t>Efficient Shapley-based model interpretation.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960DC1-21A0-5849-93F3-CB6D728B1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3871753"/>
            <a:ext cx="1905000" cy="190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22A835-2766-1A42-ABA2-B04AEF430E09}"/>
              </a:ext>
            </a:extLst>
          </p:cNvPr>
          <p:cNvSpPr txBox="1"/>
          <p:nvPr/>
        </p:nvSpPr>
        <p:spPr>
          <a:xfrm>
            <a:off x="7951304" y="4428344"/>
            <a:ext cx="396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Poster: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#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63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73594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35011-B6FF-CC4B-BE52-8DB341480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646875"/>
            <a:ext cx="11228832" cy="2387600"/>
          </a:xfrm>
        </p:spPr>
        <p:txBody>
          <a:bodyPr>
            <a:normAutofit/>
          </a:bodyPr>
          <a:lstStyle/>
          <a:p>
            <a:r>
              <a:rPr lang="en-US" dirty="0"/>
              <a:t>Learning to Explain: </a:t>
            </a:r>
            <a:br>
              <a:rPr lang="en-US" dirty="0"/>
            </a:br>
            <a:r>
              <a:rPr lang="en-US" sz="4400" dirty="0"/>
              <a:t>An Information-theoretic Framework on </a:t>
            </a:r>
            <a:br>
              <a:rPr lang="en-US" sz="4400" dirty="0"/>
            </a:br>
            <a:r>
              <a:rPr lang="en-US" sz="4400" dirty="0"/>
              <a:t>Model Interpretation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6A228-DD19-6B41-A452-F70AC01A7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475"/>
            <a:ext cx="12192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Jianbo Chen*, Le Song</a:t>
            </a:r>
            <a:r>
              <a:rPr lang="en-US" altLang="zh-CN" sz="2800" baseline="30000" dirty="0"/>
              <a:t>†✦</a:t>
            </a:r>
            <a:r>
              <a:rPr lang="en-US" sz="2800" dirty="0"/>
              <a:t>, Martin J. Wainwright*</a:t>
            </a:r>
            <a:r>
              <a:rPr lang="en-US" altLang="zh-CN" sz="2800" baseline="30000" dirty="0"/>
              <a:t>◇ </a:t>
            </a:r>
            <a:r>
              <a:rPr lang="en-US" sz="2800" dirty="0"/>
              <a:t>, Michael I. Jordan*</a:t>
            </a:r>
          </a:p>
          <a:p>
            <a:r>
              <a:rPr lang="en-US" altLang="zh-CN" sz="3200" dirty="0"/>
              <a:t>UC</a:t>
            </a:r>
            <a:r>
              <a:rPr lang="zh-CN" altLang="en-US" sz="3200" dirty="0"/>
              <a:t> </a:t>
            </a:r>
            <a:r>
              <a:rPr lang="en-US" altLang="zh-CN" sz="3200" dirty="0"/>
              <a:t>Berkeley</a:t>
            </a:r>
            <a:r>
              <a:rPr lang="zh-CN" altLang="en-US" sz="3200" baseline="30000" dirty="0"/>
              <a:t>*</a:t>
            </a:r>
            <a:r>
              <a:rPr lang="en-US" altLang="zh-CN" sz="3200" dirty="0"/>
              <a:t>, Georgia Tech</a:t>
            </a:r>
            <a:r>
              <a:rPr lang="en-US" altLang="zh-CN" sz="3200" baseline="30000" dirty="0"/>
              <a:t>† </a:t>
            </a:r>
            <a:r>
              <a:rPr lang="zh-CN" altLang="en-US" sz="3200" dirty="0"/>
              <a:t> </a:t>
            </a:r>
            <a:r>
              <a:rPr lang="en-US" altLang="zh-CN" sz="3200" dirty="0"/>
              <a:t>, Ant Financial</a:t>
            </a:r>
            <a:r>
              <a:rPr lang="en-US" altLang="zh-CN" sz="3200" baseline="30000" dirty="0"/>
              <a:t>✦</a:t>
            </a:r>
            <a:r>
              <a:rPr lang="en-US" altLang="zh-CN" sz="3200" dirty="0"/>
              <a:t> and </a:t>
            </a:r>
            <a:r>
              <a:rPr lang="en-US" altLang="zh-CN" sz="3200" dirty="0" err="1"/>
              <a:t>Voleon</a:t>
            </a:r>
            <a:r>
              <a:rPr lang="en-US" altLang="zh-CN" sz="3200" dirty="0"/>
              <a:t> Group</a:t>
            </a:r>
            <a:r>
              <a:rPr lang="en-US" altLang="zh-CN" sz="3200" baseline="30000" dirty="0"/>
              <a:t>◇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3E28A-83C5-8349-8D53-B2466A0FE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2" t="-1" r="14775" b="149"/>
          <a:stretch/>
        </p:blipFill>
        <p:spPr>
          <a:xfrm>
            <a:off x="1734622" y="4211210"/>
            <a:ext cx="1508268" cy="1999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17C0E4-BE7D-CF49-A82B-2C7D8E46A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621" y="4211210"/>
            <a:ext cx="1428354" cy="1999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D838B-E0E8-BF46-BEDE-E6C95EB2E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902" y="4211211"/>
            <a:ext cx="1613789" cy="1999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C3889C-59AF-6449-9AE3-A920C0A76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703" y="4190533"/>
            <a:ext cx="1345906" cy="202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6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7115-D6BA-9F46-BEBA-F11D38F1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Work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78530-41AE-8F4E-9B90-FED22A498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Parzen</a:t>
            </a:r>
            <a:r>
              <a:rPr lang="zh-CN" altLang="en-US" dirty="0"/>
              <a:t> </a:t>
            </a:r>
            <a:r>
              <a:rPr lang="en-US" altLang="zh-CN" dirty="0"/>
              <a:t>window</a:t>
            </a:r>
            <a:r>
              <a:rPr lang="zh-CN" altLang="en-US" dirty="0"/>
              <a:t> </a:t>
            </a:r>
            <a:r>
              <a:rPr lang="en-US" altLang="zh-CN" dirty="0"/>
              <a:t>approximation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Gradient</a:t>
            </a:r>
            <a:r>
              <a:rPr lang="zh-CN" altLang="en-US" dirty="0"/>
              <a:t> </a:t>
            </a:r>
            <a:r>
              <a:rPr lang="en-US" altLang="zh-CN" dirty="0"/>
              <a:t>[</a:t>
            </a:r>
            <a:r>
              <a:rPr lang="en-US" dirty="0" err="1"/>
              <a:t>Baehrens</a:t>
            </a:r>
            <a:r>
              <a:rPr lang="en-US" dirty="0"/>
              <a:t> et al. , 2010</a:t>
            </a:r>
            <a:r>
              <a:rPr lang="en-US" altLang="zh-CN" dirty="0"/>
              <a:t>]</a:t>
            </a:r>
          </a:p>
          <a:p>
            <a:r>
              <a:rPr lang="en-US" altLang="zh-CN" dirty="0"/>
              <a:t>Saliency</a:t>
            </a:r>
            <a:r>
              <a:rPr lang="zh-CN" altLang="en-US" dirty="0"/>
              <a:t> </a:t>
            </a:r>
            <a:r>
              <a:rPr lang="en-US" altLang="zh-CN" dirty="0"/>
              <a:t>map</a:t>
            </a:r>
            <a:r>
              <a:rPr lang="zh-CN" altLang="en-US" dirty="0"/>
              <a:t> </a:t>
            </a:r>
            <a:r>
              <a:rPr lang="en-US" altLang="zh-CN" dirty="0"/>
              <a:t>[</a:t>
            </a:r>
            <a:r>
              <a:rPr lang="en-US" dirty="0" err="1"/>
              <a:t>Simonyan</a:t>
            </a:r>
            <a:r>
              <a:rPr lang="en-US" dirty="0"/>
              <a:t> et al. , 2013</a:t>
            </a:r>
            <a:r>
              <a:rPr lang="en-US" altLang="zh-CN" dirty="0"/>
              <a:t>]</a:t>
            </a:r>
          </a:p>
          <a:p>
            <a:r>
              <a:rPr lang="en-US" altLang="zh-CN" dirty="0"/>
              <a:t>LRP</a:t>
            </a:r>
            <a:r>
              <a:rPr lang="zh-CN" altLang="en-US" dirty="0"/>
              <a:t> </a:t>
            </a:r>
            <a:r>
              <a:rPr lang="en-US" altLang="zh-CN" dirty="0"/>
              <a:t>[</a:t>
            </a:r>
            <a:r>
              <a:rPr lang="en-US" dirty="0"/>
              <a:t>Bach et al., 2015</a:t>
            </a:r>
            <a:r>
              <a:rPr lang="en-US" altLang="zh-CN" dirty="0"/>
              <a:t>]</a:t>
            </a:r>
          </a:p>
          <a:p>
            <a:r>
              <a:rPr lang="en-US" dirty="0"/>
              <a:t>LIME</a:t>
            </a:r>
            <a:r>
              <a:rPr lang="zh-CN" altLang="en-US" dirty="0"/>
              <a:t> </a:t>
            </a:r>
            <a:r>
              <a:rPr lang="en-US" altLang="zh-CN" dirty="0"/>
              <a:t>[</a:t>
            </a:r>
            <a:r>
              <a:rPr lang="en-US" dirty="0"/>
              <a:t>Ribeiro et al.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2016]</a:t>
            </a:r>
            <a:endParaRPr lang="en-US" dirty="0"/>
          </a:p>
          <a:p>
            <a:r>
              <a:rPr lang="en-US" altLang="zh-CN" dirty="0"/>
              <a:t>K</a:t>
            </a:r>
            <a:r>
              <a:rPr lang="en-US" dirty="0"/>
              <a:t>ernel SHAP</a:t>
            </a:r>
            <a:r>
              <a:rPr lang="zh-CN" altLang="en-US" dirty="0"/>
              <a:t> </a:t>
            </a:r>
            <a:r>
              <a:rPr lang="en-US" altLang="zh-CN" dirty="0"/>
              <a:t>[</a:t>
            </a:r>
            <a:r>
              <a:rPr lang="en-US" dirty="0"/>
              <a:t>Lundberg &amp;</a:t>
            </a:r>
            <a:r>
              <a:rPr lang="zh-CN" altLang="en-US" dirty="0"/>
              <a:t> </a:t>
            </a:r>
            <a:r>
              <a:rPr lang="en-US" altLang="zh-CN" dirty="0"/>
              <a:t>Lee</a:t>
            </a:r>
            <a:r>
              <a:rPr lang="zh-CN" altLang="en-US" dirty="0"/>
              <a:t> </a:t>
            </a:r>
            <a:r>
              <a:rPr lang="en-US" altLang="zh-CN" dirty="0"/>
              <a:t>2017]</a:t>
            </a:r>
          </a:p>
          <a:p>
            <a:r>
              <a:rPr lang="en-US" altLang="zh-CN" dirty="0"/>
              <a:t>Integrated Gradients [</a:t>
            </a:r>
            <a:r>
              <a:rPr lang="en-US" dirty="0"/>
              <a:t>Sundararajan et al., 2017]</a:t>
            </a:r>
            <a:endParaRPr lang="en-US" altLang="zh-CN" dirty="0"/>
          </a:p>
          <a:p>
            <a:r>
              <a:rPr lang="en-US" altLang="zh-CN" dirty="0" err="1"/>
              <a:t>DeepLIFT</a:t>
            </a:r>
            <a:r>
              <a:rPr lang="zh-CN" altLang="en-US" dirty="0"/>
              <a:t> </a:t>
            </a:r>
            <a:r>
              <a:rPr lang="en-US" altLang="zh-CN" dirty="0"/>
              <a:t>[</a:t>
            </a:r>
            <a:r>
              <a:rPr lang="en-US" dirty="0" err="1"/>
              <a:t>Shrikumar</a:t>
            </a:r>
            <a:r>
              <a:rPr lang="en-US" dirty="0"/>
              <a:t> et al., 2017</a:t>
            </a:r>
            <a:r>
              <a:rPr lang="en-US" altLang="zh-CN" dirty="0"/>
              <a:t>]</a:t>
            </a:r>
          </a:p>
          <a:p>
            <a:r>
              <a:rPr lang="en-US" altLang="zh-CN" dirty="0"/>
              <a:t>……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1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7115-D6BA-9F46-BEBA-F11D38F1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Properties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78530-41AE-8F4E-9B90-FED22A498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Training-required</a:t>
            </a:r>
          </a:p>
          <a:p>
            <a:r>
              <a:rPr lang="en-US" altLang="zh-CN" dirty="0"/>
              <a:t>Efficient</a:t>
            </a:r>
          </a:p>
          <a:p>
            <a:r>
              <a:rPr lang="en-US" altLang="zh-CN" dirty="0"/>
              <a:t>Additive</a:t>
            </a:r>
          </a:p>
          <a:p>
            <a:r>
              <a:rPr lang="en-US" altLang="zh-CN" dirty="0"/>
              <a:t>Model-agnostic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9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ED65-83A6-6C42-8616-62F058D2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Properties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6C65A8-428F-D243-8FB9-4641EC0E6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79309"/>
            <a:ext cx="10701130" cy="281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1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D072-7A4F-144C-8CD9-98BBB585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(L2X)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46994-057C-D14F-9D60-C25662FE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938"/>
            <a:ext cx="10515600" cy="4351338"/>
          </a:xfrm>
        </p:spPr>
        <p:txBody>
          <a:bodyPr/>
          <a:lstStyle/>
          <a:p>
            <a:r>
              <a:rPr lang="en-US" dirty="0"/>
              <a:t>Globally learns a local explainer. </a:t>
            </a:r>
          </a:p>
          <a:p>
            <a:r>
              <a:rPr lang="en-US" dirty="0"/>
              <a:t>Removes the constraint of local feature additivity.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B76ED-4ABF-3C4D-B9AC-47AE9D785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73501"/>
            <a:ext cx="10641496" cy="311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4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9CEB9EA-C817-4C42-AC46-4FE898329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632" y="3467784"/>
            <a:ext cx="347239" cy="380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1E7115-D6BA-9F46-BEBA-F11D38F1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8421CF-A4B6-BC49-AEFE-7B16FC93D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</a:t>
            </a:r>
          </a:p>
          <a:p>
            <a:r>
              <a:rPr lang="en-US" dirty="0"/>
              <a:t>Model                                        </a:t>
            </a:r>
          </a:p>
          <a:p>
            <a:r>
              <a:rPr lang="en-US" dirty="0"/>
              <a:t>S: A feature subset of size k</a:t>
            </a:r>
          </a:p>
          <a:p>
            <a:r>
              <a:rPr lang="en-US" dirty="0"/>
              <a:t>Explainer </a:t>
            </a:r>
            <a:r>
              <a:rPr lang="zh-CN" altLang="en-US" sz="3600" dirty="0"/>
              <a:t>   </a:t>
            </a:r>
            <a:r>
              <a:rPr lang="en-US" dirty="0"/>
              <a:t>: </a:t>
            </a:r>
          </a:p>
          <a:p>
            <a:r>
              <a:rPr lang="en-US" dirty="0"/>
              <a:t>X</a:t>
            </a:r>
            <a:r>
              <a:rPr lang="en-US" baseline="-25000" dirty="0"/>
              <a:t>S</a:t>
            </a:r>
            <a:r>
              <a:rPr lang="en-US" dirty="0"/>
              <a:t>: The sub-vector of chosen features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45D34-0A95-FC45-8598-D1C960C89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563" y="2087563"/>
            <a:ext cx="6375400" cy="408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265DF8-43BD-4643-A2CA-18727A949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707" y="2335036"/>
            <a:ext cx="2942725" cy="43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C15105-1E24-ED4B-B65F-BE4FF8D20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993" y="3467784"/>
            <a:ext cx="1360489" cy="4548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503BBD-85B5-3743-ABE0-1B2820AEB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964" y="1817617"/>
            <a:ext cx="1287500" cy="4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6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7115-D6BA-9F46-BEBA-F11D38F1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Framework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6731E7-8EBD-6645-98F0-5C61965C4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Maximize the mutual information between selected features and the response variable , over the explainer </a:t>
            </a:r>
            <a:r>
              <a:rPr lang="zh-CN" altLang="en-US" dirty="0"/>
              <a:t>    </a:t>
            </a:r>
            <a:r>
              <a:rPr lang="en-US" dirty="0"/>
              <a:t>: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4676A1D-CC79-3E4C-80F9-046372ADF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98" y="3224463"/>
            <a:ext cx="9295867" cy="993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F1DFA4-2FAB-B849-B218-A63170490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443" y="2270728"/>
            <a:ext cx="290111" cy="33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88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25498</TotalTime>
  <Words>670</Words>
  <Application>Microsoft Macintosh PowerPoint</Application>
  <PresentationFormat>Widescreen</PresentationFormat>
  <Paragraphs>134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等线</vt:lpstr>
      <vt:lpstr>等线 Light</vt:lpstr>
      <vt:lpstr>Arial</vt:lpstr>
      <vt:lpstr>Calibri</vt:lpstr>
      <vt:lpstr>Calibri Light</vt:lpstr>
      <vt:lpstr>Office Theme</vt:lpstr>
      <vt:lpstr>Learning to Explain:  An Information-theoretic Framework on  Model Interpretation</vt:lpstr>
      <vt:lpstr>Motivations for Model Interpretation</vt:lpstr>
      <vt:lpstr>Instancewise Feature Selection</vt:lpstr>
      <vt:lpstr>Existing Work </vt:lpstr>
      <vt:lpstr>Properties</vt:lpstr>
      <vt:lpstr>Properties of different methods</vt:lpstr>
      <vt:lpstr>Our approach (L2X)</vt:lpstr>
      <vt:lpstr>Some Notations</vt:lpstr>
      <vt:lpstr>Our Framework</vt:lpstr>
      <vt:lpstr>Mutual Information </vt:lpstr>
      <vt:lpstr>An Information-theoretic Interpretation</vt:lpstr>
      <vt:lpstr>Intractability of the Objective </vt:lpstr>
      <vt:lpstr>Approximations of the Objective</vt:lpstr>
      <vt:lpstr>A Tractable Variational Formulation</vt:lpstr>
      <vt:lpstr>Maximizing Variational Lower Bound</vt:lpstr>
      <vt:lpstr>A single neural network for parametrizing</vt:lpstr>
      <vt:lpstr>Summing over          combinations</vt:lpstr>
      <vt:lpstr>Continuous relaxation of subset sampling</vt:lpstr>
      <vt:lpstr>Continuous relaxation of subset sampling</vt:lpstr>
      <vt:lpstr>Continuous relaxation of subset sampling</vt:lpstr>
      <vt:lpstr>Continuous relaxation of subset sampling</vt:lpstr>
      <vt:lpstr>Final Objective</vt:lpstr>
      <vt:lpstr>Explaining Stage</vt:lpstr>
      <vt:lpstr>Synthetic Experiments</vt:lpstr>
      <vt:lpstr>Median Rank of True Features</vt:lpstr>
      <vt:lpstr>Time Complexity</vt:lpstr>
      <vt:lpstr>Real-world Experiments</vt:lpstr>
      <vt:lpstr>IMDB Movie Review with word-based CNN</vt:lpstr>
      <vt:lpstr>IMDB Movie Review with Hierarchical LSTM</vt:lpstr>
      <vt:lpstr>MNIST with CNN</vt:lpstr>
      <vt:lpstr>Quantitative Results</vt:lpstr>
      <vt:lpstr>Links to Code and Current Work</vt:lpstr>
      <vt:lpstr>Learning to Explain:  An Information-theoretic Framework on  Model Interpretation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Explain:  An Information-theoretic Framework on  Model Interpretation</dc:title>
  <dc:creator>Jianbo Chen</dc:creator>
  <cp:lastModifiedBy>Jianbo Chen</cp:lastModifiedBy>
  <cp:revision>87</cp:revision>
  <dcterms:created xsi:type="dcterms:W3CDTF">2018-06-19T03:13:15Z</dcterms:created>
  <dcterms:modified xsi:type="dcterms:W3CDTF">2018-07-08T22:21:41Z</dcterms:modified>
</cp:coreProperties>
</file>