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7" r:id="rId33"/>
    <p:sldId id="286" r:id="rId34"/>
    <p:sldId id="288" r:id="rId35"/>
    <p:sldId id="289" r:id="rId36"/>
    <p:sldId id="290" r:id="rId37"/>
    <p:sldId id="291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3"/>
    <p:restoredTop sz="94702"/>
  </p:normalViewPr>
  <p:slideViewPr>
    <p:cSldViewPr snapToGrid="0" snapToObjects="1">
      <p:cViewPr>
        <p:scale>
          <a:sx n="55" d="100"/>
          <a:sy n="55" d="100"/>
        </p:scale>
        <p:origin x="992" y="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41BB6-75C1-9C4D-84C0-78C62DD8FC70}" type="datetimeFigureOut">
              <a:rPr lang="en-US" smtClean="0"/>
              <a:t>8/29/17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AA6A7-8353-6942-BB9B-57EB973B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120B-E0C9-7046-8D02-2AA2E4071086}" type="datetimeFigureOut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60CF-BE2A-9844-B831-D9B5B441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6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738" y="1005132"/>
            <a:ext cx="8698523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DAGGER: </a:t>
            </a:r>
            <a:r>
              <a:rPr lang="en-US" sz="4800" dirty="0"/>
              <a:t>A sequential algorithm for FDR control on DAGs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737" y="3602038"/>
            <a:ext cx="8698523" cy="1655762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Aaditya</a:t>
            </a:r>
            <a:r>
              <a:rPr lang="en-US" dirty="0"/>
              <a:t> </a:t>
            </a:r>
            <a:r>
              <a:rPr lang="en-US" dirty="0" err="1"/>
              <a:t>Ramdas</a:t>
            </a:r>
            <a:r>
              <a:rPr lang="en-US" dirty="0"/>
              <a:t>, </a:t>
            </a:r>
            <a:r>
              <a:rPr lang="en-US" dirty="0" err="1"/>
              <a:t>Jianbo</a:t>
            </a:r>
            <a:r>
              <a:rPr lang="en-US" dirty="0"/>
              <a:t> </a:t>
            </a:r>
            <a:r>
              <a:rPr lang="en-US" dirty="0" smtClean="0"/>
              <a:t>Chen, </a:t>
            </a:r>
            <a:r>
              <a:rPr lang="en-US" dirty="0"/>
              <a:t>Martin Wainwright, Michael Jordan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81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Effective </a:t>
            </a:r>
            <a:r>
              <a:rPr lang="en-US" dirty="0"/>
              <a:t>number of leaves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Calculated in a bottom-up fashion.</a:t>
                </a:r>
              </a:p>
              <a:p>
                <a:r>
                  <a:rPr lang="en-US" dirty="0"/>
                  <a:t>At each leaf </a:t>
                </a:r>
                <a:r>
                  <a:rPr lang="en-US" dirty="0" smtClean="0"/>
                  <a:t>node 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0" dirty="0" smtClean="0"/>
                  <a:t>= 1. </a:t>
                </a:r>
              </a:p>
              <a:p>
                <a:r>
                  <a:rPr lang="en-US" dirty="0" smtClean="0"/>
                  <a:t>Proceeding </a:t>
                </a:r>
                <a:r>
                  <a:rPr lang="en-US" dirty="0"/>
                  <a:t>up the tree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𝐶h𝑖𝑙𝑑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𝑃𝑎𝑟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)|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0" y="3640017"/>
            <a:ext cx="3042138" cy="22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6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Effective </a:t>
            </a:r>
            <a:r>
              <a:rPr lang="en-US" dirty="0"/>
              <a:t>number of nodes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Calculated in a bottom-up fashion.</a:t>
                </a:r>
              </a:p>
              <a:p>
                <a:r>
                  <a:rPr lang="en-US" dirty="0" smtClean="0"/>
                  <a:t>At each leaf node 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0" dirty="0" smtClean="0"/>
                  <a:t>= 1. </a:t>
                </a:r>
              </a:p>
              <a:p>
                <a:r>
                  <a:rPr lang="en-US" dirty="0" smtClean="0"/>
                  <a:t>Proceeding up the tree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=1+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𝐶h𝑖𝑙𝑑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𝑃𝑎𝑟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)|</m:t>
                            </m:r>
                          </m:den>
                        </m:f>
                      </m:e>
                    </m:nary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05" y="3699510"/>
            <a:ext cx="3303270" cy="24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 on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</a:t>
            </a:r>
            <a:r>
              <a:rPr lang="en-US" dirty="0" smtClean="0"/>
              <a:t>denotes </a:t>
            </a:r>
            <a:r>
              <a:rPr lang="en-US" dirty="0"/>
              <a:t>the set of all hypotheses </a:t>
            </a:r>
            <a:r>
              <a:rPr lang="en-US" dirty="0" smtClean="0"/>
              <a:t>at depth </a:t>
            </a:r>
            <a:r>
              <a:rPr lang="en-US" dirty="0"/>
              <a:t>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                  </a:t>
            </a:r>
            <a:r>
              <a:rPr lang="en-US" dirty="0" smtClean="0"/>
              <a:t>denote </a:t>
            </a:r>
            <a:r>
              <a:rPr lang="en-US" dirty="0"/>
              <a:t>their corresponding p-values.</a:t>
            </a:r>
          </a:p>
          <a:p>
            <a:r>
              <a:rPr lang="en-US" dirty="0" smtClean="0"/>
              <a:t>          </a:t>
            </a:r>
            <a:r>
              <a:rPr lang="zh-CN" altLang="en-US" dirty="0" smtClean="0"/>
              <a:t> </a:t>
            </a:r>
            <a:r>
              <a:rPr lang="en-US" dirty="0" smtClean="0"/>
              <a:t>denotes </a:t>
            </a:r>
            <a:r>
              <a:rPr lang="en-US" dirty="0" smtClean="0"/>
              <a:t>the set of all nodes with depth  &lt;= 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5" y="1793931"/>
            <a:ext cx="2883877" cy="42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5" y="2677893"/>
            <a:ext cx="2055753" cy="435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5" y="3568673"/>
            <a:ext cx="831470" cy="4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5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Under null, each p-value is super-uniform: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b="0" dirty="0" smtClean="0"/>
                  <a:t>,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we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have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𝑃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𝑟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≦</m:t>
                        </m:r>
                        <m:r>
                          <a:rPr lang="en-US" altLang="zh-CN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≦</m:t>
                    </m:r>
                    <m:r>
                      <a:rPr lang="en-US" altLang="zh-CN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</m:oMath>
                </a14:m>
                <a:r>
                  <a:rPr lang="en-US" altLang="zh-CN" b="0" dirty="0" smtClean="0"/>
                  <a:t>.</a:t>
                </a:r>
              </a:p>
              <a:p>
                <a:r>
                  <a:rPr lang="en-US" dirty="0"/>
                  <a:t>The p-values are independent or positively dependent (PRDS). (Will be generalized later.)</a:t>
                </a:r>
              </a:p>
              <a:p>
                <a:endParaRPr lang="en-US" b="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8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Generalized </a:t>
            </a:r>
            <a:r>
              <a:rPr lang="en-US" dirty="0"/>
              <a:t>Step-up Procedure (GSU)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generalized step-up procedure associated with a sequence of threshold </a:t>
            </a:r>
            <a:r>
              <a:rPr lang="en-US" dirty="0" smtClean="0"/>
              <a:t>functions</a:t>
            </a:r>
            <a:r>
              <a:rPr lang="en-US" dirty="0"/>
              <a:t> </a:t>
            </a:r>
            <a:r>
              <a:rPr lang="zh-CN" altLang="en-US" dirty="0" smtClean="0"/>
              <a:t>              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,</a:t>
            </a:r>
            <a:r>
              <a:rPr lang="en-US" dirty="0" smtClean="0"/>
              <a:t>with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Reject all </a:t>
            </a:r>
            <a:r>
              <a:rPr lang="en-US" dirty="0" err="1"/>
              <a:t>i</a:t>
            </a:r>
            <a:r>
              <a:rPr lang="en-US" dirty="0"/>
              <a:t> such that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39" y="2245859"/>
            <a:ext cx="1402284" cy="461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1" y="2708829"/>
            <a:ext cx="2562225" cy="38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3075801"/>
            <a:ext cx="6172200" cy="1226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40" y="4744101"/>
            <a:ext cx="1400175" cy="46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86" y="5511165"/>
            <a:ext cx="2312560" cy="511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246" y="5564492"/>
            <a:ext cx="6681788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example, the BH procedure is recovered </a:t>
            </a:r>
            <a:r>
              <a:rPr lang="en-US" sz="2000" dirty="0"/>
              <a:t>by</a:t>
            </a:r>
            <a:r>
              <a:rPr lang="zh-CN" altLang="en-US" sz="2000" dirty="0"/>
              <a:t> </a:t>
            </a:r>
            <a:r>
              <a:rPr lang="en-US" sz="2000" dirty="0"/>
              <a:t>using</a:t>
            </a:r>
            <a:r>
              <a:rPr lang="zh-CN" altLang="en-US" sz="2000" dirty="0"/>
              <a:t>                                        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all</a:t>
            </a:r>
            <a:r>
              <a:rPr lang="zh-CN" altLang="en-US" sz="2000" dirty="0"/>
              <a:t>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.</a:t>
            </a:r>
            <a:r>
              <a:rPr lang="zh-CN" altLang="en-US" sz="2000" dirty="0"/>
              <a:t>        </a:t>
            </a:r>
            <a:endParaRPr lang="en-US" sz="20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8363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DAGGER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(Independent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PRDS)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04" y="1690689"/>
            <a:ext cx="6833792" cy="4241188"/>
          </a:xfrm>
        </p:spPr>
      </p:pic>
    </p:spTree>
    <p:extLst>
      <p:ext uri="{BB962C8B-B14F-4D97-AF65-F5344CB8AC3E}">
        <p14:creationId xmlns:p14="http://schemas.microsoft.com/office/powerpoint/2010/main" val="176826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2226469"/>
            <a:ext cx="4351338" cy="3263504"/>
          </a:xfrm>
        </p:spPr>
      </p:pic>
    </p:spTree>
    <p:extLst>
      <p:ext uri="{BB962C8B-B14F-4D97-AF65-F5344CB8AC3E}">
        <p14:creationId xmlns:p14="http://schemas.microsoft.com/office/powerpoint/2010/main" val="6523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2226469"/>
            <a:ext cx="4351338" cy="3263504"/>
          </a:xfrm>
        </p:spPr>
      </p:pic>
    </p:spTree>
    <p:extLst>
      <p:ext uri="{BB962C8B-B14F-4D97-AF65-F5344CB8AC3E}">
        <p14:creationId xmlns:p14="http://schemas.microsoft.com/office/powerpoint/2010/main" val="21432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2226469"/>
            <a:ext cx="4351338" cy="3263504"/>
          </a:xfrm>
        </p:spPr>
      </p:pic>
    </p:spTree>
    <p:extLst>
      <p:ext uri="{BB962C8B-B14F-4D97-AF65-F5344CB8AC3E}">
        <p14:creationId xmlns:p14="http://schemas.microsoft.com/office/powerpoint/2010/main" val="17010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2226469"/>
            <a:ext cx="4351338" cy="3263504"/>
          </a:xfrm>
        </p:spPr>
      </p:pic>
    </p:spTree>
    <p:extLst>
      <p:ext uri="{BB962C8B-B14F-4D97-AF65-F5344CB8AC3E}">
        <p14:creationId xmlns:p14="http://schemas.microsoft.com/office/powerpoint/2010/main" val="19433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Settings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DAG is a </a:t>
            </a:r>
            <a:r>
              <a:rPr lang="en-US" dirty="0" smtClean="0"/>
              <a:t>directed </a:t>
            </a:r>
            <a:r>
              <a:rPr lang="en-US" dirty="0"/>
              <a:t>graph with no directed cycles.</a:t>
            </a:r>
          </a:p>
          <a:p>
            <a:r>
              <a:rPr lang="en-US" dirty="0"/>
              <a:t>Each node represents a hypothesis.</a:t>
            </a:r>
          </a:p>
          <a:p>
            <a:r>
              <a:rPr lang="en-US" dirty="0"/>
              <a:t>Each directed edge encodes a constraint: a child is tested </a:t>
            </a:r>
            <a:r>
              <a:rPr lang="en-US" dirty="0" smtClean="0"/>
              <a:t>only</a:t>
            </a:r>
            <a:r>
              <a:rPr lang="zh-CN" altLang="en-US" dirty="0" smtClean="0"/>
              <a:t> </a:t>
            </a:r>
            <a:r>
              <a:rPr lang="en-US" dirty="0" smtClean="0"/>
              <a:t>if </a:t>
            </a:r>
            <a:r>
              <a:rPr lang="en-US" dirty="0"/>
              <a:t>all of its parents are rejected.</a:t>
            </a:r>
          </a:p>
          <a:p>
            <a:r>
              <a:rPr lang="en-US" dirty="0"/>
              <a:t>Special cases: A tree; a line graph.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82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2226469"/>
            <a:ext cx="4351338" cy="3263504"/>
          </a:xfrm>
        </p:spPr>
      </p:pic>
    </p:spTree>
    <p:extLst>
      <p:ext uri="{BB962C8B-B14F-4D97-AF65-F5344CB8AC3E}">
        <p14:creationId xmlns:p14="http://schemas.microsoft.com/office/powerpoint/2010/main" val="14618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Tree: Lynch and </a:t>
            </a:r>
            <a:r>
              <a:rPr lang="en-US" dirty="0" err="1"/>
              <a:t>Guo</a:t>
            </a:r>
            <a:r>
              <a:rPr lang="en-US" dirty="0"/>
              <a:t> [2016]</a:t>
            </a:r>
          </a:p>
          <a:p>
            <a:r>
              <a:rPr lang="en-US" dirty="0"/>
              <a:t>Sequence: Lynch et al. [2016]</a:t>
            </a:r>
          </a:p>
          <a:p>
            <a:r>
              <a:rPr lang="en-US" dirty="0"/>
              <a:t>No edges: </a:t>
            </a:r>
            <a:r>
              <a:rPr lang="en-US" dirty="0" err="1"/>
              <a:t>Benjamini</a:t>
            </a:r>
            <a:r>
              <a:rPr lang="en-US" dirty="0"/>
              <a:t> and Hochberg [1995]</a:t>
            </a:r>
          </a:p>
        </p:txBody>
      </p:sp>
    </p:spTree>
    <p:extLst>
      <p:ext uri="{BB962C8B-B14F-4D97-AF65-F5344CB8AC3E}">
        <p14:creationId xmlns:p14="http://schemas.microsoft.com/office/powerpoint/2010/main" val="1800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Arbitrary </a:t>
            </a:r>
            <a:r>
              <a:rPr lang="en-US" dirty="0"/>
              <a:t>dependence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reshaping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function: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756926"/>
            <a:ext cx="3386138" cy="110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DAGGER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(Arbitrary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dependence)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10" y="1690689"/>
            <a:ext cx="6720379" cy="4077065"/>
          </a:xfrm>
        </p:spPr>
      </p:pic>
    </p:spTree>
    <p:extLst>
      <p:ext uri="{BB962C8B-B14F-4D97-AF65-F5344CB8AC3E}">
        <p14:creationId xmlns:p14="http://schemas.microsoft.com/office/powerpoint/2010/main" val="7293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FDR</a:t>
            </a:r>
            <a:r>
              <a:rPr lang="zh-CN" altLang="en-US" dirty="0" smtClean="0"/>
              <a:t> </a:t>
            </a:r>
            <a:r>
              <a:rPr lang="en-US" altLang="zh-CN" dirty="0" smtClean="0"/>
              <a:t>Guarantee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1" y="2264019"/>
            <a:ext cx="749544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/>
              <a:t>Theorem:</a:t>
            </a:r>
            <a:r>
              <a:rPr lang="zh-CN" altLang="en-US" sz="4050" dirty="0"/>
              <a:t> </a:t>
            </a:r>
            <a:r>
              <a:rPr lang="en-US" sz="4050" dirty="0"/>
              <a:t>The GSU-DAG procedure guarantees that FDR ≤ α.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452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Mountain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Valley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3" y="1256383"/>
            <a:ext cx="4132385" cy="4132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6316"/>
            <a:ext cx="3932521" cy="39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Mountain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Valley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7" y="2113927"/>
            <a:ext cx="4405920" cy="35247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3927"/>
            <a:ext cx="4431323" cy="35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Shallow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Deep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20" y="1840386"/>
            <a:ext cx="3851031" cy="3851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0386"/>
            <a:ext cx="3851031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86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Shallow</a:t>
            </a:r>
            <a:r>
              <a:rPr lang="zh-CN" altLang="en-US" dirty="0"/>
              <a:t> </a:t>
            </a:r>
            <a:r>
              <a:rPr lang="en-US" altLang="zh-CN" dirty="0" err="1"/>
              <a:t>v.s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71" y="2125266"/>
            <a:ext cx="4079379" cy="3263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" y="2123573"/>
            <a:ext cx="41433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Hourglass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Diamond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07" y="1725857"/>
            <a:ext cx="4147634" cy="41476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7" y="1848447"/>
            <a:ext cx="3817144" cy="38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Motivating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8" y="1305477"/>
            <a:ext cx="7061687" cy="5296266"/>
          </a:xfrm>
        </p:spPr>
      </p:pic>
    </p:spTree>
    <p:extLst>
      <p:ext uri="{BB962C8B-B14F-4D97-AF65-F5344CB8AC3E}">
        <p14:creationId xmlns:p14="http://schemas.microsoft.com/office/powerpoint/2010/main" val="1686820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Hourglass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v.s</a:t>
            </a:r>
            <a:r>
              <a:rPr lang="en-US" altLang="zh-CN" smtClean="0"/>
              <a:t>.</a:t>
            </a:r>
            <a:r>
              <a:rPr lang="zh-CN" altLang="en-US" smtClean="0"/>
              <a:t> </a:t>
            </a:r>
            <a:r>
              <a:rPr lang="en-US" altLang="zh-CN" smtClean="0"/>
              <a:t>Diamond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08" y="2125266"/>
            <a:ext cx="4221785" cy="33774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1" y="2125266"/>
            <a:ext cx="4309834" cy="34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3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Structures: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Ontology</a:t>
            </a:r>
            <a:r>
              <a:rPr lang="zh-CN" altLang="en-US" dirty="0" smtClean="0"/>
              <a:t> </a:t>
            </a:r>
            <a:r>
              <a:rPr lang="en-US" altLang="zh-CN" dirty="0" smtClean="0"/>
              <a:t>(GO);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subgraph.</a:t>
            </a:r>
          </a:p>
          <a:p>
            <a:r>
              <a:rPr lang="en-US" altLang="zh-CN" dirty="0" smtClean="0"/>
              <a:t>Distribution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nulls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alternatives: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randomly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leaves,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hypotheses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upper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layers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according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constraints.</a:t>
            </a:r>
          </a:p>
          <a:p>
            <a:r>
              <a:rPr lang="en-US" altLang="zh-CN" dirty="0" smtClean="0"/>
              <a:t>P-values: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independent;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Simes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independent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p-values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4749104" cy="37992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84" y="1690689"/>
            <a:ext cx="4681216" cy="374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2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Simes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p-values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" y="1690689"/>
            <a:ext cx="4622600" cy="36980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77" y="1690689"/>
            <a:ext cx="4422827" cy="35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13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Complexity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2707"/>
            <a:ext cx="6400799" cy="5120640"/>
          </a:xfrm>
        </p:spPr>
      </p:pic>
    </p:spTree>
    <p:extLst>
      <p:ext uri="{BB962C8B-B14F-4D97-AF65-F5344CB8AC3E}">
        <p14:creationId xmlns:p14="http://schemas.microsoft.com/office/powerpoint/2010/main" val="313980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Gene Ontology graph represents a partial order of the GO terms. Each node represents a set of genes annotated to a certain term, and the set is a subset of those annotated to its parent node.</a:t>
            </a:r>
          </a:p>
          <a:p>
            <a:r>
              <a:rPr lang="en-US" dirty="0"/>
              <a:t>Golub data set is from the leukemia microarray study, recording the gene expression of 47 patients with acute lymphoblastic leukemia and 25 patients with acute myeloid leukemia.</a:t>
            </a:r>
          </a:p>
          <a:p>
            <a:r>
              <a:rPr lang="en-US" altLang="zh-CN" dirty="0" smtClean="0"/>
              <a:t>Null:</a:t>
            </a:r>
            <a:r>
              <a:rPr lang="zh-CN" altLang="en-US" dirty="0" smtClean="0"/>
              <a:t> </a:t>
            </a:r>
            <a:r>
              <a:rPr lang="en-US" dirty="0"/>
              <a:t>No gene in the set </a:t>
            </a:r>
            <a:r>
              <a:rPr lang="en-US" dirty="0" err="1"/>
              <a:t>corresposnding</a:t>
            </a:r>
            <a:r>
              <a:rPr lang="en-US" dirty="0"/>
              <a:t> to the node is associated with the type of diseases</a:t>
            </a:r>
            <a:r>
              <a:rPr lang="en-US" dirty="0" smtClean="0"/>
              <a:t>.</a:t>
            </a:r>
          </a:p>
          <a:p>
            <a:r>
              <a:rPr lang="en-US" dirty="0"/>
              <a:t>Individual (raw) p-values are obtained by Global </a:t>
            </a:r>
            <a:r>
              <a:rPr lang="en-US" dirty="0" err="1"/>
              <a:t>Ancova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77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458094"/>
            <a:ext cx="5575102" cy="5575102"/>
          </a:xfrm>
        </p:spPr>
      </p:pic>
      <p:sp>
        <p:nvSpPr>
          <p:cNvPr id="5" name="TextBox 4"/>
          <p:cNvSpPr txBox="1"/>
          <p:nvPr/>
        </p:nvSpPr>
        <p:spPr>
          <a:xfrm>
            <a:off x="628650" y="3641481"/>
            <a:ext cx="3974123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Green, red, yellow nodes are rejections made by both algorithms, GSU-DAG alone and Focus Level alone respectively at α = 0.001.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17033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25266"/>
            <a:ext cx="7886700" cy="2158602"/>
          </a:xfrm>
        </p:spPr>
      </p:pic>
      <p:sp>
        <p:nvSpPr>
          <p:cNvPr id="5" name="TextBox 4"/>
          <p:cNvSpPr txBox="1"/>
          <p:nvPr/>
        </p:nvSpPr>
        <p:spPr>
          <a:xfrm>
            <a:off x="628650" y="4444511"/>
            <a:ext cx="78867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Table:</a:t>
            </a:r>
            <a:r>
              <a:rPr lang="zh-CN" altLang="en-US" sz="2100" dirty="0"/>
              <a:t> </a:t>
            </a:r>
            <a:r>
              <a:rPr lang="en-US" sz="2100" dirty="0"/>
              <a:t>The </a:t>
            </a:r>
            <a:r>
              <a:rPr lang="en-US" sz="2100" dirty="0"/>
              <a:t>comparison of the number of rejections from GSU-DAG and from Focus Level methods with different α-levels. The numbers in parentheses are the number of rejections on leaves.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86798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Authors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0" y="2258792"/>
            <a:ext cx="7886700" cy="2172020"/>
          </a:xfrm>
        </p:spPr>
      </p:pic>
    </p:spTree>
    <p:extLst>
      <p:ext uri="{BB962C8B-B14F-4D97-AF65-F5344CB8AC3E}">
        <p14:creationId xmlns:p14="http://schemas.microsoft.com/office/powerpoint/2010/main" val="140880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DAGs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is sequential in nature. A discovery opens up </a:t>
            </a:r>
            <a:r>
              <a:rPr lang="en-US" dirty="0" smtClean="0"/>
              <a:t>new hypotheses </a:t>
            </a:r>
            <a:r>
              <a:rPr lang="en-US" dirty="0"/>
              <a:t>(its children) to explore</a:t>
            </a:r>
            <a:r>
              <a:rPr lang="en-US" dirty="0" smtClean="0"/>
              <a:t>.</a:t>
            </a:r>
          </a:p>
          <a:p>
            <a:r>
              <a:rPr lang="en-US" dirty="0"/>
              <a:t>The process has a structural constraint for interpretability </a:t>
            </a:r>
            <a:r>
              <a:rPr lang="en-US" dirty="0" smtClean="0"/>
              <a:t>and logical </a:t>
            </a:r>
            <a:r>
              <a:rPr lang="en-US" dirty="0"/>
              <a:t>coherence of the rejected set.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0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50"/>
            <a:ext cx="7886700" cy="994172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3" y="1454022"/>
            <a:ext cx="8567273" cy="5110901"/>
          </a:xfrm>
        </p:spPr>
      </p:pic>
    </p:spTree>
    <p:extLst>
      <p:ext uri="{BB962C8B-B14F-4D97-AF65-F5344CB8AC3E}">
        <p14:creationId xmlns:p14="http://schemas.microsoft.com/office/powerpoint/2010/main" val="48088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6772"/>
            <a:ext cx="7886700" cy="3263504"/>
          </a:xfrm>
        </p:spPr>
        <p:txBody>
          <a:bodyPr>
            <a:noAutofit/>
          </a:bodyPr>
          <a:lstStyle/>
          <a:p>
            <a:r>
              <a:rPr lang="en-US" sz="1800" dirty="0" err="1"/>
              <a:t>Jelle</a:t>
            </a:r>
            <a:r>
              <a:rPr lang="en-US" sz="1800" dirty="0"/>
              <a:t> </a:t>
            </a:r>
            <a:r>
              <a:rPr lang="en-US" sz="1800" dirty="0"/>
              <a:t>J </a:t>
            </a:r>
            <a:r>
              <a:rPr lang="en-US" sz="1800" dirty="0" err="1"/>
              <a:t>Goeman</a:t>
            </a:r>
            <a:r>
              <a:rPr lang="en-US" sz="1800" dirty="0"/>
              <a:t> and Ulrich </a:t>
            </a:r>
            <a:r>
              <a:rPr lang="en-US" sz="1800" dirty="0" err="1"/>
              <a:t>Mansmann</a:t>
            </a:r>
            <a:r>
              <a:rPr lang="en-US" sz="1800" dirty="0"/>
              <a:t>. Multiple testing on </a:t>
            </a:r>
            <a:r>
              <a:rPr lang="en-US" sz="1800" dirty="0"/>
              <a:t>the directed </a:t>
            </a:r>
            <a:r>
              <a:rPr lang="en-US" sz="1800" dirty="0"/>
              <a:t>acyclic graph of gene ontology. Bioinformatics, 24(4</a:t>
            </a:r>
            <a:r>
              <a:rPr lang="en-US" sz="1800" dirty="0"/>
              <a:t>): 537-544</a:t>
            </a:r>
            <a:r>
              <a:rPr lang="en-US" sz="1800" dirty="0"/>
              <a:t>, 2008</a:t>
            </a:r>
            <a:r>
              <a:rPr lang="en-US" sz="1800" dirty="0"/>
              <a:t>.</a:t>
            </a:r>
          </a:p>
          <a:p>
            <a:r>
              <a:rPr lang="en-US" sz="1800" dirty="0"/>
              <a:t>Rosa J Meijer and </a:t>
            </a:r>
            <a:r>
              <a:rPr lang="en-US" sz="1800" dirty="0" err="1"/>
              <a:t>Jelle</a:t>
            </a:r>
            <a:r>
              <a:rPr lang="en-US" sz="1800" dirty="0"/>
              <a:t> J </a:t>
            </a:r>
            <a:r>
              <a:rPr lang="en-US" sz="1800" dirty="0" err="1"/>
              <a:t>Goeman</a:t>
            </a:r>
            <a:r>
              <a:rPr lang="en-US" sz="1800" dirty="0"/>
              <a:t>. Multiple testing of gene sets from gene ontology: possibilities and pitfalls. Briefings in bioinformatics, 17(5):808–818, 2015.</a:t>
            </a:r>
          </a:p>
          <a:p>
            <a:r>
              <a:rPr lang="en-US" sz="1800" dirty="0"/>
              <a:t>Rosa J Meijer and </a:t>
            </a:r>
            <a:r>
              <a:rPr lang="en-US" sz="1800" dirty="0" err="1"/>
              <a:t>Jelle</a:t>
            </a:r>
            <a:r>
              <a:rPr lang="en-US" sz="1800" dirty="0"/>
              <a:t> J </a:t>
            </a:r>
            <a:r>
              <a:rPr lang="en-US" sz="1800" dirty="0" err="1"/>
              <a:t>Goeman</a:t>
            </a:r>
            <a:r>
              <a:rPr lang="en-US" sz="1800" dirty="0"/>
              <a:t>. A multiple testing method for hypotheses structured in a directed acyclic graph. Biometrical Journal, 57(1):123–143, 2015</a:t>
            </a:r>
            <a:r>
              <a:rPr lang="en-US" sz="1800" dirty="0"/>
              <a:t>.</a:t>
            </a:r>
          </a:p>
          <a:p>
            <a:r>
              <a:rPr lang="en-US" sz="1800" dirty="0"/>
              <a:t>Gavin Lynch. The Control of the False Discovery Rate </a:t>
            </a:r>
            <a:r>
              <a:rPr lang="en-US" sz="1800" dirty="0"/>
              <a:t>Under Structured </a:t>
            </a:r>
            <a:r>
              <a:rPr lang="en-US" sz="1800" dirty="0"/>
              <a:t>Hypotheses. PhD thesis, New Jersey Institute </a:t>
            </a:r>
            <a:r>
              <a:rPr lang="en-US" sz="1800" dirty="0"/>
              <a:t>of Technology</a:t>
            </a:r>
            <a:r>
              <a:rPr lang="en-US" sz="1800" dirty="0"/>
              <a:t>, Department of Mathematical Sciences, 2014</a:t>
            </a:r>
            <a:r>
              <a:rPr lang="en-US" sz="1800" dirty="0"/>
              <a:t>.</a:t>
            </a:r>
          </a:p>
          <a:p>
            <a:r>
              <a:rPr lang="en-US" sz="1800" dirty="0"/>
              <a:t>Gavin Lynch and </a:t>
            </a:r>
            <a:r>
              <a:rPr lang="en-US" sz="1800" dirty="0" err="1"/>
              <a:t>Wenge</a:t>
            </a:r>
            <a:r>
              <a:rPr lang="en-US" sz="1800" dirty="0"/>
              <a:t> </a:t>
            </a:r>
            <a:r>
              <a:rPr lang="en-US" sz="1800" dirty="0" err="1"/>
              <a:t>Guo</a:t>
            </a:r>
            <a:r>
              <a:rPr lang="en-US" sz="1800" dirty="0"/>
              <a:t>. On procedures controlling the </a:t>
            </a:r>
            <a:r>
              <a:rPr lang="en-US" sz="1800" dirty="0"/>
              <a:t>FDR for </a:t>
            </a:r>
            <a:r>
              <a:rPr lang="en-US" sz="1800" dirty="0"/>
              <a:t>testing hierarchically ordered hypotheses. </a:t>
            </a:r>
            <a:r>
              <a:rPr lang="en-US" sz="1800" dirty="0" err="1"/>
              <a:t>arXiv</a:t>
            </a:r>
            <a:r>
              <a:rPr lang="en-US" sz="1800" dirty="0"/>
              <a:t> </a:t>
            </a:r>
            <a:r>
              <a:rPr lang="en-US" sz="1800" dirty="0"/>
              <a:t>preprint arXiv:1612.04467</a:t>
            </a:r>
            <a:r>
              <a:rPr lang="en-US" sz="1800" dirty="0"/>
              <a:t>, 2016</a:t>
            </a:r>
            <a:r>
              <a:rPr lang="en-US" sz="1800" dirty="0"/>
              <a:t>.</a:t>
            </a:r>
          </a:p>
          <a:p>
            <a:r>
              <a:rPr lang="en-US" sz="1800" dirty="0"/>
              <a:t>Gavin Lynch, </a:t>
            </a:r>
            <a:r>
              <a:rPr lang="en-US" sz="1800" dirty="0" err="1"/>
              <a:t>Wenge</a:t>
            </a:r>
            <a:r>
              <a:rPr lang="en-US" sz="1800" dirty="0"/>
              <a:t> </a:t>
            </a:r>
            <a:r>
              <a:rPr lang="en-US" sz="1800" dirty="0" err="1"/>
              <a:t>Guo</a:t>
            </a:r>
            <a:r>
              <a:rPr lang="en-US" sz="1800" dirty="0"/>
              <a:t>, </a:t>
            </a:r>
            <a:r>
              <a:rPr lang="en-US" sz="1800" dirty="0" err="1"/>
              <a:t>Sanat</a:t>
            </a:r>
            <a:r>
              <a:rPr lang="en-US" sz="1800" dirty="0"/>
              <a:t> K Sarkar, and Helmut </a:t>
            </a:r>
            <a:r>
              <a:rPr lang="en-US" sz="1800" dirty="0" err="1"/>
              <a:t>Finner</a:t>
            </a:r>
            <a:r>
              <a:rPr lang="en-US" sz="1800" dirty="0"/>
              <a:t>. The control of the false discovery rate in fixed sequence multiple testing. </a:t>
            </a:r>
            <a:r>
              <a:rPr lang="en-US" sz="1800" dirty="0" err="1"/>
              <a:t>arXiv</a:t>
            </a:r>
            <a:r>
              <a:rPr lang="en-US" sz="1800" dirty="0"/>
              <a:t> preprint arXiv:1611.03146, 2016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962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Lihua</a:t>
            </a:r>
            <a:r>
              <a:rPr lang="en-US" dirty="0"/>
              <a:t> Lei, </a:t>
            </a:r>
            <a:r>
              <a:rPr lang="en-US" dirty="0" err="1"/>
              <a:t>Aaditya</a:t>
            </a:r>
            <a:r>
              <a:rPr lang="en-US" dirty="0"/>
              <a:t> </a:t>
            </a:r>
            <a:r>
              <a:rPr lang="en-US" dirty="0" err="1"/>
              <a:t>Ramdas</a:t>
            </a:r>
            <a:r>
              <a:rPr lang="en-US" dirty="0"/>
              <a:t>, and Will Fithian. Interactive multiple testing: selectively traversed accumulation rules (star) for structured </a:t>
            </a:r>
            <a:r>
              <a:rPr lang="en-US" dirty="0" err="1"/>
              <a:t>fdr</a:t>
            </a:r>
            <a:r>
              <a:rPr lang="en-US" dirty="0"/>
              <a:t> control. in preparation, 2017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Nicolai </a:t>
            </a:r>
            <a:r>
              <a:rPr lang="en-US" dirty="0" err="1"/>
              <a:t>Meinshausen</a:t>
            </a:r>
            <a:r>
              <a:rPr lang="en-US" dirty="0"/>
              <a:t>. Hierarchical testing of variable importance. </a:t>
            </a:r>
            <a:r>
              <a:rPr lang="en-US" dirty="0" err="1"/>
              <a:t>Biometrika</a:t>
            </a:r>
            <a:r>
              <a:rPr lang="en-US" dirty="0"/>
              <a:t>, 95(2):265-278, 2008.</a:t>
            </a:r>
          </a:p>
          <a:p>
            <a:r>
              <a:rPr lang="en-US" dirty="0"/>
              <a:t>Daniel </a:t>
            </a:r>
            <a:r>
              <a:rPr lang="en-US" dirty="0" err="1"/>
              <a:t>Yekutieli</a:t>
            </a:r>
            <a:r>
              <a:rPr lang="en-US" dirty="0"/>
              <a:t>. Hierarchical false discovery rate controlling methodology. Journal of the American Statistical Association, 103(481):309-316, 2008.</a:t>
            </a:r>
          </a:p>
          <a:p>
            <a:r>
              <a:rPr lang="en-US" dirty="0"/>
              <a:t>Barber, Rina </a:t>
            </a:r>
            <a:r>
              <a:rPr lang="en-US" dirty="0" err="1"/>
              <a:t>Foygel</a:t>
            </a:r>
            <a:r>
              <a:rPr lang="en-US" dirty="0"/>
              <a:t>, and </a:t>
            </a:r>
            <a:r>
              <a:rPr lang="en-US" dirty="0" err="1"/>
              <a:t>Aaditya</a:t>
            </a:r>
            <a:r>
              <a:rPr lang="en-US" dirty="0"/>
              <a:t> </a:t>
            </a:r>
            <a:r>
              <a:rPr lang="en-US" dirty="0" err="1"/>
              <a:t>Ramdas</a:t>
            </a:r>
            <a:r>
              <a:rPr lang="en-US" dirty="0"/>
              <a:t>. The p-filter: multi-layer FDR control for grouped hypotheses. </a:t>
            </a:r>
            <a:r>
              <a:rPr lang="en-US" dirty="0" err="1"/>
              <a:t>arXiv</a:t>
            </a:r>
            <a:r>
              <a:rPr lang="en-US" dirty="0"/>
              <a:t> preprint arXiv:1512.03397 (2015).</a:t>
            </a:r>
          </a:p>
          <a:p>
            <a:r>
              <a:rPr lang="en-US" dirty="0"/>
              <a:t>Eugene </a:t>
            </a:r>
            <a:r>
              <a:rPr lang="en-US" dirty="0" err="1"/>
              <a:t>Katsevich</a:t>
            </a:r>
            <a:r>
              <a:rPr lang="en-US" dirty="0"/>
              <a:t>, et al., Multilayer False Discovery Rate Control for Variable (2017).</a:t>
            </a:r>
          </a:p>
          <a:p>
            <a:r>
              <a:rPr lang="en-US" dirty="0"/>
              <a:t>Marina </a:t>
            </a:r>
            <a:r>
              <a:rPr lang="en-US" dirty="0" err="1"/>
              <a:t>Bogomolov</a:t>
            </a:r>
            <a:r>
              <a:rPr lang="en-US" dirty="0"/>
              <a:t>, Christine B. Peterson, </a:t>
            </a:r>
            <a:r>
              <a:rPr lang="en-US" dirty="0" err="1"/>
              <a:t>Yoav</a:t>
            </a:r>
            <a:r>
              <a:rPr lang="en-US" dirty="0"/>
              <a:t> </a:t>
            </a:r>
            <a:r>
              <a:rPr lang="en-US" dirty="0" err="1"/>
              <a:t>Benjamini</a:t>
            </a:r>
            <a:r>
              <a:rPr lang="en-US" dirty="0"/>
              <a:t>, Chiara </a:t>
            </a:r>
            <a:r>
              <a:rPr lang="en-US" dirty="0" err="1"/>
              <a:t>Sabatti</a:t>
            </a:r>
            <a:r>
              <a:rPr lang="en-US" dirty="0"/>
              <a:t>. Testing hypotheses on a tree: new error rates and controlling strategies. arXiv:1705.07529 (2017).</a:t>
            </a:r>
          </a:p>
          <a:p>
            <a:r>
              <a:rPr lang="en-US" dirty="0" err="1"/>
              <a:t>Aaditya</a:t>
            </a:r>
            <a:r>
              <a:rPr lang="en-US" dirty="0"/>
              <a:t> </a:t>
            </a:r>
            <a:r>
              <a:rPr lang="en-US" dirty="0" err="1"/>
              <a:t>Ramdas</a:t>
            </a:r>
            <a:r>
              <a:rPr lang="en-US" dirty="0"/>
              <a:t>, Rina </a:t>
            </a:r>
            <a:r>
              <a:rPr lang="en-US" dirty="0" err="1"/>
              <a:t>Foygel</a:t>
            </a:r>
            <a:r>
              <a:rPr lang="en-US" dirty="0"/>
              <a:t> Barber, Martin J Wainwright, and Michael I Jordan. A unified treatment of</a:t>
            </a:r>
            <a:r>
              <a:rPr lang="zh-CN" altLang="en-US" dirty="0"/>
              <a:t> </a:t>
            </a:r>
            <a:r>
              <a:rPr lang="en-US" dirty="0"/>
              <a:t>multiple testing with prior knowledge. </a:t>
            </a:r>
            <a:r>
              <a:rPr lang="en-US" dirty="0" err="1"/>
              <a:t>arXiv</a:t>
            </a:r>
            <a:r>
              <a:rPr lang="en-US" dirty="0"/>
              <a:t> preprint arXiv:1703.06222, 2017.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0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Notations </a:t>
            </a:r>
            <a:r>
              <a:rPr lang="en-US" dirty="0"/>
              <a:t>on DAGs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Par(a): the set of parents of node a.</a:t>
                </a:r>
              </a:p>
              <a:p>
                <a:r>
                  <a:rPr lang="en-US" dirty="0"/>
                  <a:t>Depth(a): The length of the longest possible path from </a:t>
                </a:r>
                <a:r>
                  <a:rPr lang="en-US" dirty="0" smtClean="0"/>
                  <a:t>a root </a:t>
                </a:r>
                <a:r>
                  <a:rPr lang="en-US" dirty="0"/>
                  <a:t>to the node +1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: Effective </a:t>
                </a:r>
                <a:r>
                  <a:rPr lang="en-US" dirty="0"/>
                  <a:t>number of leaves at each node </a:t>
                </a:r>
                <a:r>
                  <a:rPr lang="en-US" dirty="0" smtClean="0"/>
                  <a:t>a.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b="0" dirty="0" smtClean="0"/>
                  <a:t>: Effective number of nodes at each node a.</a:t>
                </a:r>
              </a:p>
              <a:p>
                <a:endParaRPr lang="en-US" b="0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8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Depth(a): The length of the </a:t>
                </a:r>
                <a:r>
                  <a:rPr lang="en-US" b="1" dirty="0"/>
                  <a:t>longest</a:t>
                </a:r>
                <a:r>
                  <a:rPr lang="en-US" dirty="0"/>
                  <a:t> possible path from </a:t>
                </a:r>
                <a:r>
                  <a:rPr lang="en-US" dirty="0" smtClean="0"/>
                  <a:t>a root </a:t>
                </a:r>
                <a:r>
                  <a:rPr lang="en-US" dirty="0"/>
                  <a:t>to the node +1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All roots has depth 1.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𝐷𝑒𝑝𝑡h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=1+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𝑃𝑎𝑟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𝐷𝑒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𝑝𝑡h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charset="0"/>
                          </a:rPr>
                          <m:t>.</m:t>
                        </m:r>
                      </m:e>
                    </m:func>
                    <m:r>
                      <a:rPr lang="en-US" altLang="zh-CN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73" y="2854564"/>
            <a:ext cx="3336977" cy="25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1065</Words>
  <Application>Microsoft Macintosh PowerPoint</Application>
  <PresentationFormat>On-screen Show (4:3)</PresentationFormat>
  <Paragraphs>108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Calibri Light</vt:lpstr>
      <vt:lpstr>Cambria Math</vt:lpstr>
      <vt:lpstr>Mangal</vt:lpstr>
      <vt:lpstr>等线</vt:lpstr>
      <vt:lpstr>等线 Light</vt:lpstr>
      <vt:lpstr>Arial</vt:lpstr>
      <vt:lpstr>Office Theme</vt:lpstr>
      <vt:lpstr>DAGGER: A sequential algorithm for FDR control on DAGs</vt:lpstr>
      <vt:lpstr>Problem and Settings </vt:lpstr>
      <vt:lpstr>A Motivating Example</vt:lpstr>
      <vt:lpstr>Why DAGs?</vt:lpstr>
      <vt:lpstr>Related Work</vt:lpstr>
      <vt:lpstr>Related Work</vt:lpstr>
      <vt:lpstr>Related Work</vt:lpstr>
      <vt:lpstr> Notations on DAGs </vt:lpstr>
      <vt:lpstr>Depth</vt:lpstr>
      <vt:lpstr> Effective number of leaves </vt:lpstr>
      <vt:lpstr> Effective number of nodes </vt:lpstr>
      <vt:lpstr>Notations on Hypotheses</vt:lpstr>
      <vt:lpstr>Assumptions</vt:lpstr>
      <vt:lpstr> Generalized Step-up Procedure (GSU) </vt:lpstr>
      <vt:lpstr>DAGGER (Independent or PRDS)</vt:lpstr>
      <vt:lpstr>An example</vt:lpstr>
      <vt:lpstr>An example</vt:lpstr>
      <vt:lpstr>An example</vt:lpstr>
      <vt:lpstr>An example</vt:lpstr>
      <vt:lpstr>An example</vt:lpstr>
      <vt:lpstr>Special cases</vt:lpstr>
      <vt:lpstr> Arbitrary dependence </vt:lpstr>
      <vt:lpstr>DAGGER (Arbitrary dependence)</vt:lpstr>
      <vt:lpstr>FDR Guarantee</vt:lpstr>
      <vt:lpstr>Mountain v.s. Valley</vt:lpstr>
      <vt:lpstr>Mountain v.s. Valley</vt:lpstr>
      <vt:lpstr>Shallow v.s. Deep</vt:lpstr>
      <vt:lpstr>Shallow v.s. Deep</vt:lpstr>
      <vt:lpstr>Hourglass v.s. Diamond</vt:lpstr>
      <vt:lpstr>Hourglass v.s. Diamond</vt:lpstr>
      <vt:lpstr>Comparison with other algorithms</vt:lpstr>
      <vt:lpstr>Power for independent p-values</vt:lpstr>
      <vt:lpstr>Power for Simes p-values</vt:lpstr>
      <vt:lpstr>Time Complexity</vt:lpstr>
      <vt:lpstr>Applications</vt:lpstr>
      <vt:lpstr>Results</vt:lpstr>
      <vt:lpstr>Results</vt:lpstr>
      <vt:lpstr>Authors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DAGGER: FDR Control on Directed Acyclic Graphs</dc:title>
  <dc:creator>Jianbo Chen</dc:creator>
  <cp:lastModifiedBy>Jianbo Chen</cp:lastModifiedBy>
  <cp:revision>28</cp:revision>
  <dcterms:created xsi:type="dcterms:W3CDTF">2017-08-28T23:20:07Z</dcterms:created>
  <dcterms:modified xsi:type="dcterms:W3CDTF">2017-08-29T18:44:46Z</dcterms:modified>
</cp:coreProperties>
</file>